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theme/themeOverride62.xml" ContentType="application/vnd.openxmlformats-officedocument.themeOverride+xml"/>
  <Override PartName="/ppt/theme/themeOverride63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4" r:id="rId6"/>
  </p:sldMasterIdLst>
  <p:sldIdLst>
    <p:sldId id="256" r:id="rId7"/>
    <p:sldId id="4186" r:id="rId8"/>
    <p:sldId id="257" r:id="rId9"/>
    <p:sldId id="258" r:id="rId10"/>
    <p:sldId id="281" r:id="rId11"/>
    <p:sldId id="4189" r:id="rId12"/>
    <p:sldId id="263" r:id="rId13"/>
    <p:sldId id="262" r:id="rId14"/>
    <p:sldId id="265" r:id="rId15"/>
    <p:sldId id="4194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8" r:id="rId26"/>
    <p:sldId id="307" r:id="rId27"/>
    <p:sldId id="309" r:id="rId28"/>
    <p:sldId id="310" r:id="rId29"/>
    <p:sldId id="311" r:id="rId30"/>
    <p:sldId id="313" r:id="rId31"/>
    <p:sldId id="314" r:id="rId32"/>
    <p:sldId id="312" r:id="rId33"/>
    <p:sldId id="315" r:id="rId34"/>
    <p:sldId id="316" r:id="rId35"/>
    <p:sldId id="317" r:id="rId36"/>
    <p:sldId id="318" r:id="rId37"/>
    <p:sldId id="283" r:id="rId38"/>
    <p:sldId id="282" r:id="rId39"/>
    <p:sldId id="266" r:id="rId40"/>
    <p:sldId id="267" r:id="rId41"/>
    <p:sldId id="268" r:id="rId42"/>
    <p:sldId id="269" r:id="rId43"/>
    <p:sldId id="293" r:id="rId44"/>
    <p:sldId id="319" r:id="rId45"/>
    <p:sldId id="320" r:id="rId46"/>
    <p:sldId id="321" r:id="rId47"/>
    <p:sldId id="322" r:id="rId48"/>
    <p:sldId id="4196" r:id="rId49"/>
    <p:sldId id="286" r:id="rId50"/>
    <p:sldId id="4197" r:id="rId51"/>
    <p:sldId id="323" r:id="rId52"/>
    <p:sldId id="287" r:id="rId53"/>
    <p:sldId id="284" r:id="rId54"/>
    <p:sldId id="285" r:id="rId55"/>
    <p:sldId id="328" r:id="rId56"/>
    <p:sldId id="288" r:id="rId57"/>
    <p:sldId id="4192" r:id="rId58"/>
    <p:sldId id="332" r:id="rId59"/>
    <p:sldId id="340" r:id="rId60"/>
    <p:sldId id="276" r:id="rId61"/>
    <p:sldId id="272" r:id="rId62"/>
    <p:sldId id="290" r:id="rId63"/>
    <p:sldId id="289" r:id="rId64"/>
    <p:sldId id="274" r:id="rId65"/>
    <p:sldId id="334" r:id="rId66"/>
    <p:sldId id="335" r:id="rId67"/>
    <p:sldId id="338" r:id="rId68"/>
    <p:sldId id="336" r:id="rId69"/>
    <p:sldId id="337" r:id="rId70"/>
    <p:sldId id="4198" r:id="rId71"/>
    <p:sldId id="4200" r:id="rId72"/>
    <p:sldId id="291" r:id="rId73"/>
    <p:sldId id="292" r:id="rId74"/>
    <p:sldId id="326" r:id="rId75"/>
    <p:sldId id="327" r:id="rId76"/>
    <p:sldId id="4206" r:id="rId77"/>
    <p:sldId id="325" r:id="rId78"/>
    <p:sldId id="324" r:id="rId79"/>
    <p:sldId id="4201" r:id="rId80"/>
    <p:sldId id="4202" r:id="rId81"/>
    <p:sldId id="4203" r:id="rId82"/>
    <p:sldId id="4204" r:id="rId83"/>
    <p:sldId id="4205" r:id="rId84"/>
    <p:sldId id="4184" r:id="rId8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0977B0-BBE5-4061-B49F-A05E8B7A72C8}" v="263" dt="2022-10-26T21:40:33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54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tableStyles" Target="tableStyle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90" Type="http://schemas.microsoft.com/office/2015/10/relationships/revisionInfo" Target="revisionInfo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viewProps" Target="viewProp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es-MX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es-MX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50396-FA14-3244-8FB7-FCC979732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1C37C2-37E2-13D3-4210-4E5AB14ED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ACE99-B45C-AD47-D486-C15C46F04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B796-158D-4BC2-AB8B-09DAB74DF6DE}" type="datetimeFigureOut">
              <a:rPr lang="es-MX" smtClean="0"/>
              <a:t>03/11/2022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B1839A-CC7A-84F6-0115-B4DF7DB4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47C9A8-4DD4-B015-8B44-CFDE540C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E3CD-E332-40C5-B72C-220356870D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205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439D6F-E001-FB9B-C177-2FE81CF4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57B7D6-354A-0963-BD78-B6520C773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A474E6-DC4A-1950-495C-2453981F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B796-158D-4BC2-AB8B-09DAB74DF6DE}" type="datetimeFigureOut">
              <a:rPr lang="es-MX" smtClean="0"/>
              <a:t>03/11/2022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65C39B-D4B5-F1AF-556F-CE2AA6C8B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5ABF35-C53B-1FF5-653B-AEB0A9BD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E3CD-E332-40C5-B72C-220356870D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4796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CAE09B-06F5-D7D0-864A-77FDB69210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D676A77-14EF-524E-1081-01C3E49DD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065D96-1BC6-5E26-C382-5A9D18E6B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B796-158D-4BC2-AB8B-09DAB74DF6DE}" type="datetimeFigureOut">
              <a:rPr lang="es-MX" smtClean="0"/>
              <a:t>03/11/2022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E92F1F-A830-0232-2E03-F52A9F16C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37FCF9-CE15-F35D-B91B-A3D270A7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E3CD-E332-40C5-B72C-220356870D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3401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EA4A1-4A1C-41EA-AD10-ACDE4C35E1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" b="3397"/>
          <a:stretch/>
        </p:blipFill>
        <p:spPr>
          <a:xfrm>
            <a:off x="0" y="8736"/>
            <a:ext cx="12192000" cy="63920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A6EF1E-2F6E-438A-B3B1-A44D0F33230A}"/>
              </a:ext>
            </a:extLst>
          </p:cNvPr>
          <p:cNvSpPr/>
          <p:nvPr/>
        </p:nvSpPr>
        <p:spPr>
          <a:xfrm>
            <a:off x="0" y="8736"/>
            <a:ext cx="12192000" cy="5833264"/>
          </a:xfrm>
          <a:prstGeom prst="rect">
            <a:avLst/>
          </a:prstGeom>
          <a:solidFill>
            <a:srgbClr val="00086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L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16091-527F-46FC-A100-4E95F2F6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AEA036-44F1-4A46-A041-89915D3884F6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723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19A45-892B-4454-B2EF-13DD779C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6C4EC-5ADE-41EE-BD3F-003D799A30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" b="3397"/>
          <a:stretch/>
        </p:blipFill>
        <p:spPr>
          <a:xfrm>
            <a:off x="-685800" y="-16664"/>
            <a:ext cx="13131800" cy="6884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BFC783-0929-4B4F-BC60-12B3A62BBE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547" y="330048"/>
            <a:ext cx="829471" cy="91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19A45-892B-4454-B2EF-13DD779C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6C4EC-5ADE-41EE-BD3F-003D799A30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" b="3397"/>
          <a:stretch/>
        </p:blipFill>
        <p:spPr>
          <a:xfrm>
            <a:off x="-685800" y="-16664"/>
            <a:ext cx="13131800" cy="68847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1C936-B977-404F-BE6A-C191FB9E2937}"/>
              </a:ext>
            </a:extLst>
          </p:cNvPr>
          <p:cNvSpPr txBox="1"/>
          <p:nvPr userDrawn="1"/>
        </p:nvSpPr>
        <p:spPr>
          <a:xfrm>
            <a:off x="3291840" y="2509520"/>
            <a:ext cx="5445760" cy="17697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1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Gracias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2989C4D-FDCE-4731-85A7-C2F04D7AD9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354" y="245856"/>
            <a:ext cx="1343025" cy="5238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5945220-FBDD-4CB6-9A35-35EC713D48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747" y="753855"/>
            <a:ext cx="484215" cy="53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3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834EC-9AD2-4763-9CDA-31CBEC06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F5D319-FB3A-48C4-980F-748C9FBD5999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729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ext">
            <a:extLst>
              <a:ext uri="{FF2B5EF4-FFF2-40B4-BE49-F238E27FC236}">
                <a16:creationId xmlns:a16="http://schemas.microsoft.com/office/drawing/2014/main" id="{91E4FDF0-3118-4BCD-B940-C6AA8B964DC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 Text Goes Here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79E515A-E801-40D0-A7D5-56439BEBBBD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512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EA4A1-4A1C-41EA-AD10-ACDE4C35E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" b="3397"/>
          <a:stretch/>
        </p:blipFill>
        <p:spPr>
          <a:xfrm>
            <a:off x="0" y="8736"/>
            <a:ext cx="12192000" cy="63920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A6EF1E-2F6E-438A-B3B1-A44D0F33230A}"/>
              </a:ext>
            </a:extLst>
          </p:cNvPr>
          <p:cNvSpPr/>
          <p:nvPr userDrawn="1"/>
        </p:nvSpPr>
        <p:spPr>
          <a:xfrm>
            <a:off x="0" y="8736"/>
            <a:ext cx="12192000" cy="5833264"/>
          </a:xfrm>
          <a:prstGeom prst="rect">
            <a:avLst/>
          </a:prstGeom>
          <a:solidFill>
            <a:srgbClr val="00086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L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16091-527F-46FC-A100-4E95F2F6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AEA036-44F1-4A46-A041-89915D3884F6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46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EA4A1-4A1C-41EA-AD10-ACDE4C35E1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2" b="6072"/>
          <a:stretch/>
        </p:blipFill>
        <p:spPr>
          <a:xfrm>
            <a:off x="0" y="8736"/>
            <a:ext cx="12192000" cy="63920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A6EF1E-2F6E-438A-B3B1-A44D0F33230A}"/>
              </a:ext>
            </a:extLst>
          </p:cNvPr>
          <p:cNvSpPr/>
          <p:nvPr userDrawn="1"/>
        </p:nvSpPr>
        <p:spPr>
          <a:xfrm>
            <a:off x="0" y="8736"/>
            <a:ext cx="12192000" cy="5833264"/>
          </a:xfrm>
          <a:prstGeom prst="rect">
            <a:avLst/>
          </a:prstGeom>
          <a:solidFill>
            <a:srgbClr val="00086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L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17A637F3-CF55-45C6-A595-927140124E6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 Text Goes Here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CEE66A1-7CA4-4F99-BB20-623AAAFC54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889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EA4A1-4A1C-41EA-AD10-ACDE4C35E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" b="3397"/>
          <a:stretch/>
        </p:blipFill>
        <p:spPr>
          <a:xfrm>
            <a:off x="0" y="8736"/>
            <a:ext cx="12192000" cy="6392064"/>
          </a:xfrm>
          <a:prstGeom prst="rect">
            <a:avLst/>
          </a:prstGeom>
        </p:spPr>
      </p:pic>
      <p:sp>
        <p:nvSpPr>
          <p:cNvPr id="6" name="Title Text">
            <a:extLst>
              <a:ext uri="{FF2B5EF4-FFF2-40B4-BE49-F238E27FC236}">
                <a16:creationId xmlns:a16="http://schemas.microsoft.com/office/drawing/2014/main" id="{17A637F3-CF55-45C6-A595-927140124E6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 Text Goes Here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CEE66A1-7CA4-4F99-BB20-623AAAFC54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614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129ADA-B7D8-D9F6-ACB3-D0FC2DAC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4A7157-ED75-33E7-8556-A2FDB9D89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AE5DB9-46FB-9916-9D9E-460965914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B796-158D-4BC2-AB8B-09DAB74DF6DE}" type="datetimeFigureOut">
              <a:rPr lang="es-MX" smtClean="0"/>
              <a:t>03/11/2022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CD79E0-EBF8-73D1-2937-4C7E7C2F5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825F53-9503-CEEC-D42B-198D92C4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E3CD-E332-40C5-B72C-220356870D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93371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"/>
          <p:cNvSpPr/>
          <p:nvPr/>
        </p:nvSpPr>
        <p:spPr>
          <a:xfrm>
            <a:off x="1466513" y="-28456"/>
            <a:ext cx="3430768" cy="5421617"/>
          </a:xfrm>
          <a:prstGeom prst="rect">
            <a:avLst/>
          </a:prstGeom>
          <a:solidFill>
            <a:srgbClr val="E7E7E7">
              <a:alpha val="39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82EC668F-6093-6548-B182-47568630A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75 </a:t>
            </a:r>
            <a:r>
              <a:rPr lang="en-US" dirty="0" err="1"/>
              <a:t>pt</a:t>
            </a:r>
            <a:r>
              <a:rPr lang="en-US" dirty="0"/>
              <a:t> Intel Clear</a:t>
            </a:r>
            <a:endParaRPr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7CC838-4D6E-4C99-A3F1-81F2913C62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0C3E650-A810-40D9-81A8-D3E73C9326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99F366F8-DC49-4E0B-B131-1FB92CC518E3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10443275-64C7-4249-92B8-990C3BB41279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908D9A-1608-44B4-A0A3-FC9E665728CA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52F383-4862-4271-B541-5612120030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0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31859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64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2139953"/>
            <a:ext cx="11010900" cy="41084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80C114-FE9A-4B63-B509-F59F1A2C55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37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196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2139951"/>
            <a:ext cx="5288525" cy="41182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2139951"/>
            <a:ext cx="5288525" cy="41182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AA39-7062-4DCE-91B8-83056F818F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930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5288525" cy="45848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1673402"/>
            <a:ext cx="5288525" cy="45848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824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557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25" name="Body Level One…">
            <a:extLst>
              <a:ext uri="{FF2B5EF4-FFF2-40B4-BE49-F238E27FC236}">
                <a16:creationId xmlns:a16="http://schemas.microsoft.com/office/drawing/2014/main" id="{6903F994-74B2-4D40-AA5F-7F3D24A00171}"/>
              </a:ext>
            </a:extLst>
          </p:cNvPr>
          <p:cNvSpPr txBox="1">
            <a:spLocks noGrp="1"/>
          </p:cNvSpPr>
          <p:nvPr>
            <p:ph idx="27" hasCustomPrompt="1"/>
          </p:nvPr>
        </p:nvSpPr>
        <p:spPr>
          <a:xfrm>
            <a:off x="6609331" y="2978828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Image Caption 16pt gray text</a:t>
            </a:r>
          </a:p>
        </p:txBody>
      </p:sp>
      <p:sp>
        <p:nvSpPr>
          <p:cNvPr id="26" name="Body Level One…">
            <a:extLst>
              <a:ext uri="{FF2B5EF4-FFF2-40B4-BE49-F238E27FC236}">
                <a16:creationId xmlns:a16="http://schemas.microsoft.com/office/drawing/2014/main" id="{BF74888E-798E-B543-94EF-279F3EA6E46B}"/>
              </a:ext>
            </a:extLst>
          </p:cNvPr>
          <p:cNvSpPr txBox="1">
            <a:spLocks noGrp="1"/>
          </p:cNvSpPr>
          <p:nvPr>
            <p:ph idx="28" hasCustomPrompt="1"/>
          </p:nvPr>
        </p:nvSpPr>
        <p:spPr>
          <a:xfrm>
            <a:off x="6609331" y="5929172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Image Caption 16pt gray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09331" y="571500"/>
            <a:ext cx="4668837" cy="238125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CA48836-DAA2-4E4F-A22A-2F5682E12CE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09331" y="3537061"/>
            <a:ext cx="4668837" cy="238125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0D3278-E8A7-4B14-A5ED-BE235CEC6F8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3FD6E6-528D-49D5-BBAB-B26572C15F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83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15046" y="0"/>
            <a:ext cx="5129422" cy="6416167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7FB3F6-9C71-45A0-8236-12671533CA2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1C73349-1E00-4922-970C-187F97CE06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258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ull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D9210-5064-4050-9368-9292054D59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286" y="0"/>
            <a:ext cx="11744325" cy="6401797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14AFAB66-6BED-5D47-B26F-D9C8808F3A1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0"/>
            <a:ext cx="11010899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Full page Image, Delete Title if Necessary</a:t>
            </a:r>
          </a:p>
        </p:txBody>
      </p:sp>
    </p:spTree>
    <p:extLst>
      <p:ext uri="{BB962C8B-B14F-4D97-AF65-F5344CB8AC3E}">
        <p14:creationId xmlns:p14="http://schemas.microsoft.com/office/powerpoint/2010/main" val="96174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2529"/>
            <a:ext cx="11010900" cy="3727184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E196E31-7238-4049-821C-D94FDEAEDC5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61818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72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04662-971F-3524-3505-5949BBB7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3595B6-04AD-3DF2-1E51-38405F314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AB1C74-E2D4-1F32-03DD-4D13C6B89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B796-158D-4BC2-AB8B-09DAB74DF6DE}" type="datetimeFigureOut">
              <a:rPr lang="es-MX" smtClean="0"/>
              <a:t>03/11/2022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DE5E7F-E0D2-4CDE-CB35-AA39444B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D5D9A0-F418-E2EC-5BB9-7AFD4BFCB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E3CD-E332-40C5-B72C-220356870D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8808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56CA39C9-EAE4-4511-9CE8-BB4D4B47FC0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Section Break Text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B923F7B-306D-4D7E-9DB3-5B163B8D5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41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Blue">
    <p:bg>
      <p:bgPr>
        <a:solidFill>
          <a:srgbClr val="000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4C58A6BF-BF0D-4749-B07B-7C0A27747D42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7" name="Square"/>
          <p:cNvSpPr/>
          <p:nvPr/>
        </p:nvSpPr>
        <p:spPr>
          <a:xfrm>
            <a:off x="709974" y="2295859"/>
            <a:ext cx="318638" cy="318638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8" name="Square"/>
          <p:cNvSpPr/>
          <p:nvPr/>
        </p:nvSpPr>
        <p:spPr>
          <a:xfrm>
            <a:off x="536812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9" name="Square"/>
          <p:cNvSpPr/>
          <p:nvPr/>
        </p:nvSpPr>
        <p:spPr>
          <a:xfrm>
            <a:off x="709974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700" name="Rectangle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846515-4871-AA4D-B71A-1561CC2E370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‹Nº›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D8740F-FED9-4D14-9DF3-3BA84ADF820C}"/>
              </a:ext>
            </a:extLst>
          </p:cNvPr>
          <p:cNvSpPr/>
          <p:nvPr userDrawn="1"/>
        </p:nvSpPr>
        <p:spPr>
          <a:xfrm>
            <a:off x="5331210" y="6562504"/>
            <a:ext cx="1529586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Reunion Annual - 2022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F192548-45E5-4F50-A32B-E61F6CFA996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8703551-AC59-4BD9-8B3C-616B6DFB3D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E3D662-C105-484B-B47F-7515EB3153F3}"/>
              </a:ext>
            </a:extLst>
          </p:cNvPr>
          <p:cNvSpPr/>
          <p:nvPr userDrawn="1"/>
        </p:nvSpPr>
        <p:spPr>
          <a:xfrm>
            <a:off x="483010" y="6562504"/>
            <a:ext cx="2206053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Red de </a:t>
            </a:r>
            <a:r>
              <a:rPr lang="en-US" sz="1000" dirty="0" err="1">
                <a:solidFill>
                  <a:schemeClr val="bg1"/>
                </a:solidFill>
              </a:rPr>
              <a:t>Laboratorios</a:t>
            </a:r>
            <a:r>
              <a:rPr lang="en-US" sz="1000" dirty="0">
                <a:solidFill>
                  <a:schemeClr val="bg1"/>
                </a:solidFill>
              </a:rPr>
              <a:t> de </a:t>
            </a:r>
            <a:r>
              <a:rPr lang="en-US" sz="1000" dirty="0" err="1">
                <a:solidFill>
                  <a:schemeClr val="bg1"/>
                </a:solidFill>
              </a:rPr>
              <a:t>Innovación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66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>
            <a:extLst>
              <a:ext uri="{FF2B5EF4-FFF2-40B4-BE49-F238E27FC236}">
                <a16:creationId xmlns:a16="http://schemas.microsoft.com/office/drawing/2014/main" id="{55D0C779-F23A-40CE-B4C7-842A10085F59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1EFAB719-B3C2-4520-AFF9-4A06F169DB2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511" name="Rectangle"/>
          <p:cNvSpPr/>
          <p:nvPr/>
        </p:nvSpPr>
        <p:spPr>
          <a:xfrm>
            <a:off x="5815052" y="401865"/>
            <a:ext cx="5927511" cy="60034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97FC80-1304-44AF-BD9E-CFB8D3B37C9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1B60A262-0CE7-4C6B-B734-0B0EA0F1A4A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B80F0DD-816B-4E0B-8C85-8413DB8C70E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8484E-3DC4-4DF6-819B-FDDDA6F166CB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‹Nº›</a:t>
            </a:fld>
            <a:endParaRPr kumimoji="0" lang="en-US" sz="800" b="0" i="0" u="none" strike="noStrike" cap="none" spc="0" normalizeH="0" baseline="0" dirty="0" err="1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9830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F0529FEA-BEC4-644C-94EE-601D5BED26F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80995965"/>
              </p:ext>
            </p:extLst>
          </p:nvPr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Text">
            <a:extLst>
              <a:ext uri="{FF2B5EF4-FFF2-40B4-BE49-F238E27FC236}">
                <a16:creationId xmlns:a16="http://schemas.microsoft.com/office/drawing/2014/main" id="{0EA1A176-5931-41CA-86D5-15FC4398AA4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48pt Intel Clear Light Body. For content that is not a section, but has a big idea in text only.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7652EB-8B2D-46CC-B147-89A4C26A2D8F}"/>
              </a:ext>
            </a:extLst>
          </p:cNvPr>
          <p:cNvSpPr/>
          <p:nvPr userDrawn="1"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1A480A-B7B4-498C-9868-A91E2651D429}"/>
              </a:ext>
            </a:extLst>
          </p:cNvPr>
          <p:cNvSpPr/>
          <p:nvPr userDrawn="1"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2781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DA94F2D-B7BD-4CE9-A606-F00802F313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9949" y="2409775"/>
            <a:ext cx="4080108" cy="1521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‹Nº›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12354-342E-49CE-8E3C-E078BBE1ADF7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1D8AD-9194-4DBA-8221-7F294421810B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51869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49E27-D71D-475E-8C22-75ACD4D8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F3955-28DB-4803-85F6-40485930F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1E914-9688-4692-A5A8-8388142D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0B7B7-41AF-484A-BF44-FF1D770CDD1E}" type="datetimeFigureOut">
              <a:rPr lang="he-IL" smtClean="0"/>
              <a:t>ט'/חשון/תשפ"ג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4C6E0-B685-4C56-922B-8FA9D43D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1D6F2-2F65-47E0-9D17-853064EE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326E-4F31-49D5-B5ED-4A700DD6C2A5}" type="slidenum">
              <a:rPr lang="he-IL" smtClean="0"/>
              <a:t>‹Nº›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94263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19A45-892B-4454-B2EF-13DD779C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6C4EC-5ADE-41EE-BD3F-003D799A30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" b="3397"/>
          <a:stretch/>
        </p:blipFill>
        <p:spPr>
          <a:xfrm>
            <a:off x="-685800" y="-16664"/>
            <a:ext cx="13131800" cy="6884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FBFC783-0929-4B4F-BC60-12B3A62BB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547" y="330048"/>
            <a:ext cx="829471" cy="91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8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19A45-892B-4454-B2EF-13DD779C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6C4EC-5ADE-41EE-BD3F-003D799A30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" b="3397"/>
          <a:stretch/>
        </p:blipFill>
        <p:spPr>
          <a:xfrm>
            <a:off x="-685800" y="-16664"/>
            <a:ext cx="13131800" cy="68847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1C936-B977-404F-BE6A-C191FB9E2937}"/>
              </a:ext>
            </a:extLst>
          </p:cNvPr>
          <p:cNvSpPr txBox="1"/>
          <p:nvPr/>
        </p:nvSpPr>
        <p:spPr>
          <a:xfrm>
            <a:off x="3291840" y="2509520"/>
            <a:ext cx="5445760" cy="17697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1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Gracias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2989C4D-FDCE-4731-85A7-C2F04D7AD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354" y="245856"/>
            <a:ext cx="1343025" cy="5238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5945220-FBDD-4CB6-9A35-35EC713D4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747" y="753855"/>
            <a:ext cx="484215" cy="53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5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834EC-9AD2-4763-9CDA-31CBEC06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F5D319-FB3A-48C4-980F-748C9FBD5999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555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ext">
            <a:extLst>
              <a:ext uri="{FF2B5EF4-FFF2-40B4-BE49-F238E27FC236}">
                <a16:creationId xmlns:a16="http://schemas.microsoft.com/office/drawing/2014/main" id="{91E4FDF0-3118-4BCD-B940-C6AA8B964DC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 Text Goes Here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79E515A-E801-40D0-A7D5-56439BEBBBD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666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56AFF-0893-DB88-3EA8-534C5F2A0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12CD4A-43DD-16CE-09E5-656D40309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979A1E-0AB6-3D26-E309-C63F0B627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5425AB-BDEA-A687-52D2-AED001A28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B796-158D-4BC2-AB8B-09DAB74DF6DE}" type="datetimeFigureOut">
              <a:rPr lang="es-MX" smtClean="0"/>
              <a:t>03/11/2022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B3C4FB-9895-7D26-D2A7-5FB7252A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4AE83D-D5BE-45B2-5E40-ADB1B750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E3CD-E332-40C5-B72C-220356870D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97649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EA4A1-4A1C-41EA-AD10-ACDE4C35E1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" b="3397"/>
          <a:stretch/>
        </p:blipFill>
        <p:spPr>
          <a:xfrm>
            <a:off x="0" y="8736"/>
            <a:ext cx="12192000" cy="63920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A6EF1E-2F6E-438A-B3B1-A44D0F33230A}"/>
              </a:ext>
            </a:extLst>
          </p:cNvPr>
          <p:cNvSpPr/>
          <p:nvPr/>
        </p:nvSpPr>
        <p:spPr>
          <a:xfrm>
            <a:off x="0" y="8736"/>
            <a:ext cx="12192000" cy="5833264"/>
          </a:xfrm>
          <a:prstGeom prst="rect">
            <a:avLst/>
          </a:prstGeom>
          <a:solidFill>
            <a:srgbClr val="00086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L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16091-527F-46FC-A100-4E95F2F6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AEA036-44F1-4A46-A041-89915D3884F6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339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EA4A1-4A1C-41EA-AD10-ACDE4C35E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2" b="6072"/>
          <a:stretch/>
        </p:blipFill>
        <p:spPr>
          <a:xfrm>
            <a:off x="0" y="8736"/>
            <a:ext cx="12192000" cy="63920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A6EF1E-2F6E-438A-B3B1-A44D0F33230A}"/>
              </a:ext>
            </a:extLst>
          </p:cNvPr>
          <p:cNvSpPr/>
          <p:nvPr/>
        </p:nvSpPr>
        <p:spPr>
          <a:xfrm>
            <a:off x="0" y="8736"/>
            <a:ext cx="12192000" cy="5833264"/>
          </a:xfrm>
          <a:prstGeom prst="rect">
            <a:avLst/>
          </a:prstGeom>
          <a:solidFill>
            <a:srgbClr val="00086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L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17A637F3-CF55-45C6-A595-927140124E6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 Text Goes Here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CEE66A1-7CA4-4F99-BB20-623AAAFC54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597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EA4A1-4A1C-41EA-AD10-ACDE4C35E1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" b="3397"/>
          <a:stretch/>
        </p:blipFill>
        <p:spPr>
          <a:xfrm>
            <a:off x="0" y="8736"/>
            <a:ext cx="12192000" cy="6392064"/>
          </a:xfrm>
          <a:prstGeom prst="rect">
            <a:avLst/>
          </a:prstGeom>
        </p:spPr>
      </p:pic>
      <p:sp>
        <p:nvSpPr>
          <p:cNvPr id="6" name="Title Text">
            <a:extLst>
              <a:ext uri="{FF2B5EF4-FFF2-40B4-BE49-F238E27FC236}">
                <a16:creationId xmlns:a16="http://schemas.microsoft.com/office/drawing/2014/main" id="{17A637F3-CF55-45C6-A595-927140124E6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 Text Goes Here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CEE66A1-7CA4-4F99-BB20-623AAAFC54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144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"/>
          <p:cNvSpPr/>
          <p:nvPr/>
        </p:nvSpPr>
        <p:spPr>
          <a:xfrm>
            <a:off x="1466513" y="-28456"/>
            <a:ext cx="3430768" cy="5421617"/>
          </a:xfrm>
          <a:prstGeom prst="rect">
            <a:avLst/>
          </a:prstGeom>
          <a:solidFill>
            <a:srgbClr val="E7E7E7">
              <a:alpha val="39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82EC668F-6093-6548-B182-47568630A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75 </a:t>
            </a:r>
            <a:r>
              <a:rPr lang="en-US" dirty="0" err="1"/>
              <a:t>pt</a:t>
            </a:r>
            <a:r>
              <a:rPr lang="en-US" dirty="0"/>
              <a:t> Intel Clear</a:t>
            </a:r>
            <a:endParaRPr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7CC838-4D6E-4C99-A3F1-81F2913C62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0C3E650-A810-40D9-81A8-D3E73C9326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99F366F8-DC49-4E0B-B131-1FB92CC518E3}"/>
              </a:ext>
            </a:extLst>
          </p:cNvPr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10443275-64C7-4249-92B8-990C3BB41279}"/>
              </a:ext>
            </a:extLst>
          </p:cNvPr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908D9A-1608-44B4-A0A3-FC9E665728CA}"/>
              </a:ext>
            </a:extLst>
          </p:cNvPr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52F383-4862-4271-B541-561212003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9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9865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88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2139953"/>
            <a:ext cx="11010900" cy="41084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80C114-FE9A-4B63-B509-F59F1A2C55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37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2139951"/>
            <a:ext cx="5288525" cy="41182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2139951"/>
            <a:ext cx="5288525" cy="41182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AA39-7062-4DCE-91B8-83056F818F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915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5288525" cy="45848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1673402"/>
            <a:ext cx="5288525" cy="45848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192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557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25" name="Body Level One…">
            <a:extLst>
              <a:ext uri="{FF2B5EF4-FFF2-40B4-BE49-F238E27FC236}">
                <a16:creationId xmlns:a16="http://schemas.microsoft.com/office/drawing/2014/main" id="{6903F994-74B2-4D40-AA5F-7F3D24A00171}"/>
              </a:ext>
            </a:extLst>
          </p:cNvPr>
          <p:cNvSpPr txBox="1">
            <a:spLocks noGrp="1"/>
          </p:cNvSpPr>
          <p:nvPr>
            <p:ph idx="27" hasCustomPrompt="1"/>
          </p:nvPr>
        </p:nvSpPr>
        <p:spPr>
          <a:xfrm>
            <a:off x="6609331" y="2978828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Image Caption 16pt gray text</a:t>
            </a:r>
          </a:p>
        </p:txBody>
      </p:sp>
      <p:sp>
        <p:nvSpPr>
          <p:cNvPr id="26" name="Body Level One…">
            <a:extLst>
              <a:ext uri="{FF2B5EF4-FFF2-40B4-BE49-F238E27FC236}">
                <a16:creationId xmlns:a16="http://schemas.microsoft.com/office/drawing/2014/main" id="{BF74888E-798E-B543-94EF-279F3EA6E46B}"/>
              </a:ext>
            </a:extLst>
          </p:cNvPr>
          <p:cNvSpPr txBox="1">
            <a:spLocks noGrp="1"/>
          </p:cNvSpPr>
          <p:nvPr>
            <p:ph idx="28" hasCustomPrompt="1"/>
          </p:nvPr>
        </p:nvSpPr>
        <p:spPr>
          <a:xfrm>
            <a:off x="6609331" y="5929172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Image Caption 16pt gray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09331" y="571500"/>
            <a:ext cx="4668837" cy="238125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CA48836-DAA2-4E4F-A22A-2F5682E12CE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09331" y="3537061"/>
            <a:ext cx="4668837" cy="238125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0D3278-E8A7-4B14-A5ED-BE235CEC6F8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3FD6E6-528D-49D5-BBAB-B26572C15F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712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A70DD-78B7-0F15-F62C-F8A1948FC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91078B-E8CF-5410-2603-49F2EA3EA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A295F2-26AA-6127-3027-964AAB230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8EAA7B-E3AF-8A04-A690-00EDCBD08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5418E37-B118-CD1B-47B8-C5C9233EE4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B4318EA-9337-6D22-BCF0-30EF91ED1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B796-158D-4BC2-AB8B-09DAB74DF6DE}" type="datetimeFigureOut">
              <a:rPr lang="es-MX" smtClean="0"/>
              <a:t>03/11/2022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160A863-0EA1-4A8E-06DD-77FA48F10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657A9C5-1968-72E2-B0B1-D487295C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E3CD-E332-40C5-B72C-220356870D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56045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15046" y="0"/>
            <a:ext cx="5129422" cy="6416167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7FB3F6-9C71-45A0-8236-12671533CA2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1C73349-1E00-4922-970C-187F97CE06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154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Full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D9210-5064-4050-9368-9292054D59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286" y="0"/>
            <a:ext cx="11744325" cy="6401797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14AFAB66-6BED-5D47-B26F-D9C8808F3A1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0"/>
            <a:ext cx="11010899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Full page Image, Delete Title if Necessary</a:t>
            </a:r>
          </a:p>
        </p:txBody>
      </p:sp>
    </p:spTree>
    <p:extLst>
      <p:ext uri="{BB962C8B-B14F-4D97-AF65-F5344CB8AC3E}">
        <p14:creationId xmlns:p14="http://schemas.microsoft.com/office/powerpoint/2010/main" val="188418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2529"/>
            <a:ext cx="11010900" cy="3727184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E196E31-7238-4049-821C-D94FDEAEDC5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61818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13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56CA39C9-EAE4-4511-9CE8-BB4D4B47FC0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Section Break Text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B923F7B-306D-4D7E-9DB3-5B163B8D5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867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Sub &amp; Content Blue">
    <p:bg>
      <p:bgPr>
        <a:solidFill>
          <a:srgbClr val="000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4C58A6BF-BF0D-4749-B07B-7C0A27747D42}"/>
              </a:ext>
            </a:extLst>
          </p:cNvPr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7" name="Square"/>
          <p:cNvSpPr/>
          <p:nvPr/>
        </p:nvSpPr>
        <p:spPr>
          <a:xfrm>
            <a:off x="709974" y="2295859"/>
            <a:ext cx="318638" cy="318638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8" name="Square"/>
          <p:cNvSpPr/>
          <p:nvPr/>
        </p:nvSpPr>
        <p:spPr>
          <a:xfrm>
            <a:off x="536812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9" name="Square"/>
          <p:cNvSpPr/>
          <p:nvPr/>
        </p:nvSpPr>
        <p:spPr>
          <a:xfrm>
            <a:off x="709974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700" name="Rectangle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846515-4871-AA4D-B71A-1561CC2E3701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‹Nº›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D8740F-FED9-4D14-9DF3-3BA84ADF820C}"/>
              </a:ext>
            </a:extLst>
          </p:cNvPr>
          <p:cNvSpPr/>
          <p:nvPr/>
        </p:nvSpPr>
        <p:spPr>
          <a:xfrm>
            <a:off x="5331210" y="6562504"/>
            <a:ext cx="1529586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Reunion Annual - 2022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F192548-45E5-4F50-A32B-E61F6CFA996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8703551-AC59-4BD9-8B3C-616B6DFB3D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E3D662-C105-484B-B47F-7515EB3153F3}"/>
              </a:ext>
            </a:extLst>
          </p:cNvPr>
          <p:cNvSpPr/>
          <p:nvPr/>
        </p:nvSpPr>
        <p:spPr>
          <a:xfrm>
            <a:off x="483010" y="6562504"/>
            <a:ext cx="2206053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Red de </a:t>
            </a:r>
            <a:r>
              <a:rPr lang="en-US" sz="1000" dirty="0" err="1">
                <a:solidFill>
                  <a:schemeClr val="bg1"/>
                </a:solidFill>
              </a:rPr>
              <a:t>Laboratorios</a:t>
            </a:r>
            <a:r>
              <a:rPr lang="en-US" sz="1000" dirty="0">
                <a:solidFill>
                  <a:schemeClr val="bg1"/>
                </a:solidFill>
              </a:rPr>
              <a:t> de </a:t>
            </a:r>
            <a:r>
              <a:rPr lang="en-US" sz="1000" dirty="0" err="1">
                <a:solidFill>
                  <a:schemeClr val="bg1"/>
                </a:solidFill>
              </a:rPr>
              <a:t>Innovación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6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>
            <a:extLst>
              <a:ext uri="{FF2B5EF4-FFF2-40B4-BE49-F238E27FC236}">
                <a16:creationId xmlns:a16="http://schemas.microsoft.com/office/drawing/2014/main" id="{55D0C779-F23A-40CE-B4C7-842A10085F59}"/>
              </a:ext>
            </a:extLst>
          </p:cNvPr>
          <p:cNvSpPr/>
          <p:nvPr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1EFAB719-B3C2-4520-AFF9-4A06F169DB2B}"/>
              </a:ext>
            </a:extLst>
          </p:cNvPr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511" name="Rectangle"/>
          <p:cNvSpPr/>
          <p:nvPr/>
        </p:nvSpPr>
        <p:spPr>
          <a:xfrm>
            <a:off x="5815052" y="401865"/>
            <a:ext cx="5927511" cy="60034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97FC80-1304-44AF-BD9E-CFB8D3B37C9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1B60A262-0CE7-4C6B-B734-0B0EA0F1A4A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B80F0DD-816B-4E0B-8C85-8413DB8C70E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8484E-3DC4-4DF6-819B-FDDDA6F166CB}"/>
              </a:ext>
            </a:extLst>
          </p:cNvPr>
          <p:cNvSpPr txBox="1"/>
          <p:nvPr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‹Nº›</a:t>
            </a:fld>
            <a:endParaRPr kumimoji="0" lang="en-US" sz="800" b="0" i="0" u="none" strike="noStrike" cap="none" spc="0" normalizeH="0" baseline="0" dirty="0" err="1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1198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F0529FEA-BEC4-644C-94EE-601D5BED26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0995965"/>
              </p:ext>
            </p:extLst>
          </p:nvPr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Text">
            <a:extLst>
              <a:ext uri="{FF2B5EF4-FFF2-40B4-BE49-F238E27FC236}">
                <a16:creationId xmlns:a16="http://schemas.microsoft.com/office/drawing/2014/main" id="{0EA1A176-5931-41CA-86D5-15FC4398AA4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48pt Intel Clear Light Body. For content that is not a section, but has a big idea in text only.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7652EB-8B2D-46CC-B147-89A4C26A2D8F}"/>
              </a:ext>
            </a:extLst>
          </p:cNvPr>
          <p:cNvSpPr/>
          <p:nvPr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1A480A-B7B4-498C-9868-A91E2651D429}"/>
              </a:ext>
            </a:extLst>
          </p:cNvPr>
          <p:cNvSpPr/>
          <p:nvPr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0335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DA94F2D-B7BD-4CE9-A606-F00802F31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9949" y="2409775"/>
            <a:ext cx="4080108" cy="1521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‹Nº›</a:t>
            </a:fld>
            <a:endParaRPr kumimoji="0" lang="en-US" sz="8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12354-342E-49CE-8E3C-E078BBE1ADF7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1D8AD-9194-4DBA-8221-7F294421810B}"/>
              </a:ext>
            </a:extLst>
          </p:cNvPr>
          <p:cNvSpPr/>
          <p:nvPr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7977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49E27-D71D-475E-8C22-75ACD4D8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F3955-28DB-4803-85F6-40485930F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1E914-9688-4692-A5A8-8388142D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0B7B7-41AF-484A-BF44-FF1D770CDD1E}" type="datetimeFigureOut">
              <a:rPr lang="he-IL" smtClean="0"/>
              <a:t>ט'/חשון/תשפ"ג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4C6E0-B685-4C56-922B-8FA9D43D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1D6F2-2F65-47E0-9D17-853064EE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326E-4F31-49D5-B5ED-4A700DD6C2A5}" type="slidenum">
              <a:rPr lang="he-IL" smtClean="0"/>
              <a:t>‹Nº›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223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D790B-3315-31B9-EF74-48CD272D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EA40F7-7897-B1B2-9E41-1DBB9EFB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B796-158D-4BC2-AB8B-09DAB74DF6DE}" type="datetimeFigureOut">
              <a:rPr lang="es-MX" smtClean="0"/>
              <a:t>03/11/2022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511005-0A60-A024-48E5-7F5BCEF97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77D1B20-E2AA-6C85-0D78-7A85EB5C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E3CD-E332-40C5-B72C-220356870D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211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F68D9F7-EA28-2D33-D1E3-17258C78B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B796-158D-4BC2-AB8B-09DAB74DF6DE}" type="datetimeFigureOut">
              <a:rPr lang="es-MX" smtClean="0"/>
              <a:t>03/11/2022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CBA5306-ECA6-2DFE-21B4-88DD526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EA9395-8C1E-A309-A6DE-A709531C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E3CD-E332-40C5-B72C-220356870D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7757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4F26C-ED9E-F367-9908-1A7FE1267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FC05ED-7598-CE08-534D-3888070D6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33CAF5-01C5-B607-6EAC-28A15C5B3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E30FAE-3481-B7BC-BF3D-05F572BD3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B796-158D-4BC2-AB8B-09DAB74DF6DE}" type="datetimeFigureOut">
              <a:rPr lang="es-MX" smtClean="0"/>
              <a:t>03/11/2022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6AD343-5764-9D64-D3AF-35E3A976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D50625-3FCE-7993-3124-86F1B373E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E3CD-E332-40C5-B72C-220356870D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791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34193-ED35-868D-A62D-308EB3B12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05592EF-F47F-B486-C575-53D5393A6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CD6B56-E6B5-C5A8-C8C4-41FC09EBA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E0E4CD-6B21-3DB4-E3E8-01332307C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B796-158D-4BC2-AB8B-09DAB74DF6DE}" type="datetimeFigureOut">
              <a:rPr lang="es-MX" smtClean="0"/>
              <a:t>03/11/2022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392663-CC61-876C-9C4B-26A458460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8248C1-DA54-0A1C-1011-376D3160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E3CD-E332-40C5-B72C-220356870D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8210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image" Target="../media/image3.svg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image" Target="../media/image3.svg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4F8A0E8-B23A-A587-5ABD-6B3B753F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276ECE-9E7F-A321-AF70-D2F092510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32CAC6-09F9-D588-73C4-0ECB39094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6B796-158D-4BC2-AB8B-09DAB74DF6DE}" type="datetimeFigureOut">
              <a:rPr lang="es-MX" smtClean="0"/>
              <a:t>03/11/2022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741846-3762-2B4F-CC18-DD101610B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2EC403-B33D-45FB-6D3B-07A72D910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E3CD-E332-40C5-B72C-220356870D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1168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80E488-8534-4743-924A-62CA17A7A192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92915" y="1524000"/>
            <a:ext cx="10972801" cy="4724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en-US" dirty="0"/>
              <a:t>Body copy Intel clear light 28 point</a:t>
            </a:r>
          </a:p>
          <a:p>
            <a:pPr lvl="1"/>
            <a:r>
              <a:rPr lang="en-US" dirty="0"/>
              <a:t>Sub Bullet one 24 point</a:t>
            </a:r>
          </a:p>
          <a:p>
            <a:pPr lvl="2"/>
            <a:r>
              <a:rPr lang="en-US" dirty="0"/>
              <a:t>Sub Bullet two 20 point</a:t>
            </a:r>
          </a:p>
          <a:p>
            <a:pPr lvl="3"/>
            <a:r>
              <a:rPr lang="en-US" dirty="0"/>
              <a:t>Sub Bullet three 18 point</a:t>
            </a:r>
          </a:p>
          <a:p>
            <a:pPr lvl="4"/>
            <a:r>
              <a:rPr lang="en-US" dirty="0"/>
              <a:t>Sub Bullet four 16 point</a:t>
            </a:r>
            <a:br>
              <a:rPr lang="en-US" dirty="0"/>
            </a:br>
            <a:endParaRPr lang="en-US" dirty="0"/>
          </a:p>
          <a:p>
            <a:pPr lvl="2"/>
            <a:endParaRPr dirty="0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2916" y="571500"/>
            <a:ext cx="10972801" cy="883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/>
          <a:p>
            <a:r>
              <a:rPr lang="en-US" dirty="0"/>
              <a:t>40pt Intel Clear Light Text Goes Here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33D527-2918-4752-A9A7-0BDBA010BB39}"/>
              </a:ext>
            </a:extLst>
          </p:cNvPr>
          <p:cNvSpPr/>
          <p:nvPr userDrawn="1"/>
        </p:nvSpPr>
        <p:spPr>
          <a:xfrm>
            <a:off x="5331210" y="6562504"/>
            <a:ext cx="1529586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Reunion Annual - 2022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E2005A-EE28-4562-A018-55A90BB1BA11}"/>
              </a:ext>
            </a:extLst>
          </p:cNvPr>
          <p:cNvSpPr/>
          <p:nvPr userDrawn="1"/>
        </p:nvSpPr>
        <p:spPr>
          <a:xfrm>
            <a:off x="483010" y="6562504"/>
            <a:ext cx="2206053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2"/>
                </a:solidFill>
              </a:rPr>
              <a:t>Red de </a:t>
            </a:r>
            <a:r>
              <a:rPr lang="en-US" sz="1000" dirty="0" err="1">
                <a:solidFill>
                  <a:schemeClr val="bg2"/>
                </a:solidFill>
              </a:rPr>
              <a:t>Laboratorios</a:t>
            </a:r>
            <a:r>
              <a:rPr lang="en-US" sz="1000" dirty="0">
                <a:solidFill>
                  <a:schemeClr val="bg2"/>
                </a:solidFill>
              </a:rPr>
              <a:t> de </a:t>
            </a:r>
            <a:r>
              <a:rPr lang="en-US" sz="1000" dirty="0" err="1">
                <a:solidFill>
                  <a:schemeClr val="bg2"/>
                </a:solidFill>
              </a:rPr>
              <a:t>Innovación</a:t>
            </a:r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CACDBB0-BD96-446C-8F63-C56E4AA10FBD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520E06-BF98-49FF-91DB-15EBE855DD9E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‹Nº›</a:t>
            </a:fld>
            <a:endParaRPr kumimoji="0" lang="en-US" sz="800" b="0" i="0" u="none" strike="noStrike" cap="none" spc="0" normalizeH="0" baseline="0" dirty="0" err="1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49884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1pPr>
      <a:lvl2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228600" marR="0" indent="-2286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Wingdings" pitchFamily="2" charset="2"/>
        <a:buChar char="§"/>
        <a:tabLst/>
        <a:defRPr sz="2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1pPr>
      <a:lvl2pPr marL="431800" marR="0" indent="-2032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2pPr>
      <a:lvl3pPr marL="686594" marR="0" indent="-197644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3pPr>
      <a:lvl4pPr marL="919957" marR="0" indent="-2286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4pPr>
      <a:lvl5pPr marL="1148557" marR="0" indent="-2286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5pPr>
      <a:lvl6pPr marL="0" marR="0" indent="5715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6858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8001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9144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1pPr>
      <a:lvl2pPr marL="0" marR="0" indent="2286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2pPr>
      <a:lvl3pPr marL="0" marR="0" indent="4572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3pPr>
      <a:lvl4pPr marL="0" marR="0" indent="6858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4pPr>
      <a:lvl5pPr marL="0" marR="0" indent="9144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5pPr>
      <a:lvl6pPr marL="0" marR="0" indent="11430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6pPr>
      <a:lvl7pPr marL="0" marR="0" indent="13716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7pPr>
      <a:lvl8pPr marL="0" marR="0" indent="16002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8pPr>
      <a:lvl9pPr marL="0" marR="0" indent="18288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80E488-8534-4743-924A-62CA17A7A192}"/>
              </a:ext>
            </a:extLst>
          </p:cNvPr>
          <p:cNvSpPr/>
          <p:nvPr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92915" y="1524000"/>
            <a:ext cx="10972801" cy="4724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en-US" dirty="0"/>
              <a:t>Body copy Intel clear light 28 point</a:t>
            </a:r>
          </a:p>
          <a:p>
            <a:pPr lvl="1"/>
            <a:r>
              <a:rPr lang="en-US" dirty="0"/>
              <a:t>Sub Bullet one 24 point</a:t>
            </a:r>
          </a:p>
          <a:p>
            <a:pPr lvl="2"/>
            <a:r>
              <a:rPr lang="en-US" dirty="0"/>
              <a:t>Sub Bullet two 20 point</a:t>
            </a:r>
          </a:p>
          <a:p>
            <a:pPr lvl="3"/>
            <a:r>
              <a:rPr lang="en-US" dirty="0"/>
              <a:t>Sub Bullet three 18 point</a:t>
            </a:r>
          </a:p>
          <a:p>
            <a:pPr lvl="4"/>
            <a:r>
              <a:rPr lang="en-US" dirty="0"/>
              <a:t>Sub Bullet four 16 point</a:t>
            </a:r>
            <a:br>
              <a:rPr lang="en-US" dirty="0"/>
            </a:br>
            <a:endParaRPr lang="en-US" dirty="0"/>
          </a:p>
          <a:p>
            <a:pPr lvl="2"/>
            <a:endParaRPr dirty="0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2916" y="571500"/>
            <a:ext cx="10972801" cy="883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/>
          <a:p>
            <a:r>
              <a:rPr lang="en-US" dirty="0"/>
              <a:t>40pt Intel Clear Light Text Goes Here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33D527-2918-4752-A9A7-0BDBA010BB39}"/>
              </a:ext>
            </a:extLst>
          </p:cNvPr>
          <p:cNvSpPr/>
          <p:nvPr/>
        </p:nvSpPr>
        <p:spPr>
          <a:xfrm>
            <a:off x="5331210" y="6562504"/>
            <a:ext cx="1529586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Reunion Annual - 2022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E2005A-EE28-4562-A018-55A90BB1BA11}"/>
              </a:ext>
            </a:extLst>
          </p:cNvPr>
          <p:cNvSpPr/>
          <p:nvPr/>
        </p:nvSpPr>
        <p:spPr>
          <a:xfrm>
            <a:off x="483010" y="6562504"/>
            <a:ext cx="2206053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 dirty="0">
                <a:solidFill>
                  <a:schemeClr val="bg2"/>
                </a:solidFill>
              </a:rPr>
              <a:t>Red de </a:t>
            </a:r>
            <a:r>
              <a:rPr lang="en-US" sz="1000" dirty="0" err="1">
                <a:solidFill>
                  <a:schemeClr val="bg2"/>
                </a:solidFill>
              </a:rPr>
              <a:t>Laboratorios</a:t>
            </a:r>
            <a:r>
              <a:rPr lang="en-US" sz="1000" dirty="0">
                <a:solidFill>
                  <a:schemeClr val="bg2"/>
                </a:solidFill>
              </a:rPr>
              <a:t> de </a:t>
            </a:r>
            <a:r>
              <a:rPr lang="en-US" sz="1000" dirty="0" err="1">
                <a:solidFill>
                  <a:schemeClr val="bg2"/>
                </a:solidFill>
              </a:rPr>
              <a:t>Innovación</a:t>
            </a:r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CACDBB0-BD96-446C-8F63-C56E4AA10F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520E06-BF98-49FF-91DB-15EBE855DD9E}"/>
              </a:ext>
            </a:extLst>
          </p:cNvPr>
          <p:cNvSpPr txBox="1"/>
          <p:nvPr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‹Nº›</a:t>
            </a:fld>
            <a:endParaRPr kumimoji="0" lang="en-US" sz="800" b="0" i="0" u="none" strike="noStrike" cap="none" spc="0" normalizeH="0" baseline="0" dirty="0" err="1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8819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1pPr>
      <a:lvl2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228600" marR="0" indent="-2286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Wingdings" pitchFamily="2" charset="2"/>
        <a:buChar char="§"/>
        <a:tabLst/>
        <a:defRPr sz="2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1pPr>
      <a:lvl2pPr marL="431800" marR="0" indent="-2032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2pPr>
      <a:lvl3pPr marL="686594" marR="0" indent="-197644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3pPr>
      <a:lvl4pPr marL="919957" marR="0" indent="-2286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4pPr>
      <a:lvl5pPr marL="1148557" marR="0" indent="-2286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bg2"/>
          </a:solidFill>
          <a:uFillTx/>
          <a:latin typeface="Intel Clear Light" panose="020B0404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5pPr>
      <a:lvl6pPr marL="0" marR="0" indent="5715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6858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8001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9144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1pPr>
      <a:lvl2pPr marL="0" marR="0" indent="2286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2pPr>
      <a:lvl3pPr marL="0" marR="0" indent="4572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3pPr>
      <a:lvl4pPr marL="0" marR="0" indent="6858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4pPr>
      <a:lvl5pPr marL="0" marR="0" indent="9144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5pPr>
      <a:lvl6pPr marL="0" marR="0" indent="11430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6pPr>
      <a:lvl7pPr marL="0" marR="0" indent="13716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7pPr>
      <a:lvl8pPr marL="0" marR="0" indent="16002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8pPr>
      <a:lvl9pPr marL="0" marR="0" indent="18288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make.org/download/" TargetMode="External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29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30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39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40.xml"/><Relationship Id="rId4" Type="http://schemas.openxmlformats.org/officeDocument/2006/relationships/image" Target="../media/image7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4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44.xml"/><Relationship Id="rId4" Type="http://schemas.openxmlformats.org/officeDocument/2006/relationships/image" Target="../media/image8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45.xml"/><Relationship Id="rId4" Type="http://schemas.openxmlformats.org/officeDocument/2006/relationships/image" Target="../media/image83.gi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46.xml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image" Target="../media/image82.gif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47.xml"/><Relationship Id="rId6" Type="http://schemas.openxmlformats.org/officeDocument/2006/relationships/image" Target="../media/image810.png"/><Relationship Id="rId5" Type="http://schemas.openxmlformats.org/officeDocument/2006/relationships/image" Target="../media/image84.jpg"/><Relationship Id="rId4" Type="http://schemas.openxmlformats.org/officeDocument/2006/relationships/image" Target="../media/image7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4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49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5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5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6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5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5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5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5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5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5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5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8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6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6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6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3C130FB-9DFC-FE78-4BFA-76F05FAF72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" t="872" r="520" b="2376"/>
          <a:stretch/>
        </p:blipFill>
        <p:spPr>
          <a:xfrm>
            <a:off x="80513" y="77637"/>
            <a:ext cx="12030974" cy="67027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42AC0E-A6C0-FCE4-3677-1322ACD7C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425" y="2675025"/>
            <a:ext cx="10915649" cy="150794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s-MX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DISEÑO DE PERIFÉRICOS EN </a:t>
            </a:r>
            <a:br>
              <a:rPr lang="es-MX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s-MX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 SUBSISTEMA PIO DE RP2040 </a:t>
            </a:r>
            <a:br>
              <a:rPr lang="es-MX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s-MX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PARA APLICACIONES DE ALTA CONCURRENCIA.</a:t>
            </a:r>
            <a:endParaRPr lang="es-MX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10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DEE543-5A25-FCF5-1120-1490F78B9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325" y="2574278"/>
            <a:ext cx="10033958" cy="1131470"/>
          </a:xfrm>
          <a:ln w="12700">
            <a:miter lim="400000"/>
          </a:ln>
        </p:spPr>
        <p:txBody>
          <a:bodyPr lIns="0" tIns="0" rIns="0" bIns="0">
            <a:noAutofit/>
          </a:bodyPr>
          <a:lstStyle/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Reference: https://youtu.be/B5rQSoOmR5w</a:t>
            </a:r>
            <a:endParaRPr lang="es-MX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13C1296-B953-6B7D-D71A-74083A7BC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145550"/>
            <a:ext cx="5154283" cy="1361088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E5EF8B67-9ACC-A38C-9012-0FEE4FCD7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2433715"/>
            <a:ext cx="953219" cy="95321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3B8BDD7-D6DE-0354-894A-0628DCA65A84}"/>
              </a:ext>
            </a:extLst>
          </p:cNvPr>
          <p:cNvSpPr txBox="1"/>
          <p:nvPr/>
        </p:nvSpPr>
        <p:spPr>
          <a:xfrm>
            <a:off x="1854679" y="2664104"/>
            <a:ext cx="4045789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 +</a:t>
            </a:r>
            <a:endParaRPr kumimoji="0" lang="es-MX" sz="3200" b="1" i="0" u="none" strike="noStrike" cap="none" spc="0" normalizeH="0" baseline="0" dirty="0" err="1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5930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25A96B-A11B-CF4A-CEDE-66D3C9FD7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401216"/>
            <a:ext cx="10926147" cy="577574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1.- Crea los siguientes directorios en tu PC.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   C:\VSARM\armcc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   C:\VSARM\lib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   C:\VSARM\mingw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   C:\VSARM\sdk</a:t>
            </a:r>
          </a:p>
          <a:p>
            <a:pPr marL="0" indent="0">
              <a:buNone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2. Descarga el GNU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Arm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Embedded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Toolchain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que contiene el compilador de microcontroladores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Arm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para el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codigo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que se diseñara usando C++.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Accede a: https://developer.arm.com/downloads/-/arm-gnu-toolchain-downloads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Y descarga la ultima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de acuerdo a tu sistema operativo para el GCC ARM, en especifico la "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none-eabi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" (sin Embedded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Interface)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ejemplo: "gcc-arm-11.2-2022.02-mingw-w64-i686-arm-none-eabi.exe"</a:t>
            </a: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173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3FE025-5FB0-D7CF-C5D3-3BD8F8D01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3224"/>
            <a:ext cx="10515600" cy="5803739"/>
          </a:xfr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3.- Ejecuta el instalador GCC ARM y cuando sea requerido, cambia la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direccion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instalacion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a la carpeta que se creo previamente</a:t>
            </a:r>
          </a:p>
          <a:p>
            <a:pPr marL="0" indent="0">
              <a:buNone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C:\VSARM\armcc. </a:t>
            </a:r>
          </a:p>
          <a:p>
            <a:pPr marL="0" indent="0">
              <a:buNone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6AA732-B2E4-9572-7100-88FFDB6D5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49" y="2416629"/>
            <a:ext cx="5003220" cy="39001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B6E5646-8C6A-03E8-D6AC-3699C5680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534" y="2426008"/>
            <a:ext cx="5038266" cy="390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63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A3B4B3-2D65-AA29-BC45-79D2070F0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737118"/>
            <a:ext cx="11485984" cy="5449176"/>
          </a:xfr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4.- Instala las herramientas para GCC MinGW-W64 disponible en: https://sourceforge.net/projects/mingw-w64/files/</a:t>
            </a:r>
          </a:p>
          <a:p>
            <a:pPr marL="0" indent="0">
              <a:buNone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i686-posix-sjlj (funcionando en 8.1.0)</a:t>
            </a:r>
          </a:p>
          <a:p>
            <a:pPr marL="0" indent="0">
              <a:buNone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Descomprime el archivo ZIP en la dirección creada previamente</a:t>
            </a:r>
          </a:p>
          <a:p>
            <a:pPr marL="0" indent="0">
              <a:buNone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C:\VSARM\mingw</a:t>
            </a:r>
          </a:p>
          <a:p>
            <a:pPr marL="0" indent="0">
              <a:buNone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Finalmente ejecuta el siguiente comando como ADMIN en el CMD:</a:t>
            </a:r>
          </a:p>
          <a:p>
            <a:pPr marL="0" indent="0">
              <a:buNone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echo mingw32-make %* &gt; C:\VSARM\mingw\mingw32\bin\make.bat</a:t>
            </a:r>
          </a:p>
          <a:p>
            <a:pPr marL="0" indent="0">
              <a:buNone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198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DA79277-FFA5-0013-18D0-1B1ED2CF13C0}"/>
              </a:ext>
            </a:extLst>
          </p:cNvPr>
          <p:cNvSpPr txBox="1">
            <a:spLocks/>
          </p:cNvSpPr>
          <p:nvPr/>
        </p:nvSpPr>
        <p:spPr>
          <a:xfrm>
            <a:off x="838200" y="373127"/>
            <a:ext cx="10515600" cy="544917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R="0" indent="0" defTabSz="609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Arial" panose="020B0604020202020204" pitchFamily="34" charset="0"/>
                <a:ea typeface="Intel Clear Light" panose="020B0404020203020204" pitchFamily="34" charset="0"/>
                <a:cs typeface="Arial" panose="020B0604020202020204" pitchFamily="34" charset="0"/>
                <a:sym typeface="Helvetica"/>
              </a:defRPr>
            </a:lvl1pPr>
            <a:lvl2pPr marL="431800" marR="0" indent="-203200" defTabSz="609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defTabSz="609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defTabSz="609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defTabSz="609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s-MX" dirty="0"/>
              <a:t>5.- Instala </a:t>
            </a:r>
            <a:r>
              <a:rPr lang="es-MX" dirty="0" err="1"/>
              <a:t>Cmake</a:t>
            </a:r>
            <a:r>
              <a:rPr lang="es-MX" dirty="0"/>
              <a:t> en la ultima versión, disponible en: </a:t>
            </a:r>
            <a:r>
              <a:rPr lang="es-MX" dirty="0">
                <a:hlinkClick r:id="rId3"/>
              </a:rPr>
              <a:t>https://cmake.org/download/</a:t>
            </a:r>
            <a:endParaRPr lang="es-MX" dirty="0"/>
          </a:p>
          <a:p>
            <a:r>
              <a:rPr lang="es-MX" dirty="0"/>
              <a:t>Ejemplo: “cmake-3.25.0-rc2-windows-x86_64.msi”</a:t>
            </a:r>
          </a:p>
          <a:p>
            <a:r>
              <a:rPr lang="es-MX" dirty="0"/>
              <a:t>Añade </a:t>
            </a:r>
            <a:r>
              <a:rPr lang="es-MX" dirty="0" err="1"/>
              <a:t>Cmake</a:t>
            </a:r>
            <a:r>
              <a:rPr lang="es-MX" dirty="0"/>
              <a:t> al PATH del sistema para todos los usuarios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7089700C-1971-01FD-2051-8A6A3B744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804" y="2485274"/>
            <a:ext cx="4888391" cy="382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8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B921A2-EF0B-4A64-9EA2-0FC02F268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8540"/>
            <a:ext cx="10515600" cy="5327877"/>
          </a:xfr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6.-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Instala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Python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ultima version, disponible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https://www.python.org/downloads/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Añade Python al PATH del sistema para todos los usuarios e inhabilita el limite en el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CEF4E76-687D-5645-F90D-3366B8BA1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326" y="2814370"/>
            <a:ext cx="5494378" cy="3381155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767654B-E8F6-865A-582C-9E6A6F5AA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33" y="2814370"/>
            <a:ext cx="5284615" cy="32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14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8E9E0-8E7C-910D-4EA3-1D29EA9C3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11524"/>
            <a:ext cx="11139224" cy="1076100"/>
          </a:xfrm>
          <a:ln w="12700">
            <a:miter lim="400000"/>
          </a:ln>
        </p:spPr>
        <p:txBody>
          <a:bodyPr lIns="0" tIns="0" rIns="0" bIns="0">
            <a:normAutofit fontScale="925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itchFamily="2" charset="2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Nota!</a:t>
            </a:r>
            <a:endParaRPr lang="es-MX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E182AE-A865-D88A-09DC-DE0D2D545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136" y="833940"/>
            <a:ext cx="10843727" cy="4351338"/>
          </a:xfr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 python no da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opcion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 largos, 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puede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ajustar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mismo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parametron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editando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siguiente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registro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la PC</a:t>
            </a: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Computer\HKEY_LOCAL_MACHINE\SYSTEM\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CurrentControlSet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\Control\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FileSystem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5C68233-4BA6-4831-7A63-550526BAD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3" y="2442485"/>
            <a:ext cx="7335065" cy="35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24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5DC46A-5896-5BBA-BBDE-1DE9D584A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2555"/>
            <a:ext cx="10515600" cy="5794408"/>
          </a:xfr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7.-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Instala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Git, disponible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https://git-scm.com/download/win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acepta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configuracion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generica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preestablecida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9961C07D-B286-2071-F066-29B4A3386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14" y="1581330"/>
            <a:ext cx="5278572" cy="4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01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2DE536-D5A6-2519-3C20-0D3CDA5AF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49" y="615771"/>
            <a:ext cx="10515600" cy="4460082"/>
          </a:xfrm>
          <a:ln w="12700">
            <a:miter lim="400000"/>
          </a:ln>
        </p:spPr>
        <p:txBody>
          <a:bodyPr lIns="0" tIns="0" rIns="0" bIns="0"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8.-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Ejecuta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siguientes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comandos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orden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CMD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usando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Git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cd /c/VSARM/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sdk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/pico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clone -b master https://github.com/raspberrypi/pico-sdk.git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cd pico-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sdk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submodule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--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cd ..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clone -b master https://github.com/raspberrypi/pico-examples.git</a:t>
            </a:r>
          </a:p>
          <a:p>
            <a:pPr marL="0" indent="0">
              <a:buNone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175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072213-4E77-BF98-EE04-5783175B8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9208"/>
            <a:ext cx="10515600" cy="5747755"/>
          </a:xfr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.- Actualiza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las variables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entorno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4CC9860-333F-CC65-5EC5-B21E34F8A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561" y="872905"/>
            <a:ext cx="4464877" cy="53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94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7BCDD-FDA6-4E80-A0FB-4DCB24C0F3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96656" y="4626209"/>
            <a:ext cx="10296524" cy="304800"/>
          </a:xfrm>
        </p:spPr>
        <p:txBody>
          <a:bodyPr/>
          <a:lstStyle/>
          <a:p>
            <a:r>
              <a:rPr lang="es-MX" dirty="0"/>
              <a:t>Red de Laboratorios de Innovación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B6DA5-B22A-406A-A228-9D4C37B2B89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96656" y="4868138"/>
            <a:ext cx="10283651" cy="326776"/>
          </a:xfrm>
        </p:spPr>
        <p:txBody>
          <a:bodyPr/>
          <a:lstStyle/>
          <a:p>
            <a:r>
              <a:rPr lang="es-MX" dirty="0"/>
              <a:t>Reunión anual 2022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FF2816F-D169-F610-BF5F-22F20ADEB508}"/>
              </a:ext>
            </a:extLst>
          </p:cNvPr>
          <p:cNvSpPr txBox="1">
            <a:spLocks/>
          </p:cNvSpPr>
          <p:nvPr/>
        </p:nvSpPr>
        <p:spPr>
          <a:xfrm>
            <a:off x="365720" y="357919"/>
            <a:ext cx="10979020" cy="1513411"/>
          </a:xfrm>
          <a:prstGeom prst="rect">
            <a:avLst/>
          </a:prstGeom>
          <a:solidFill>
            <a:srgbClr val="F6F6F6"/>
          </a:solidFill>
        </p:spPr>
        <p:txBody>
          <a:bodyPr>
            <a:normAutofit/>
          </a:bodyPr>
          <a:lstStyle>
            <a:lvl1pPr marL="228600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3200" b="1" kern="0" dirty="0">
                <a:latin typeface="Arial" panose="020B0604020202020204" pitchFamily="34" charset="0"/>
                <a:cs typeface="Arial" panose="020B0604020202020204" pitchFamily="34" charset="0"/>
              </a:rPr>
              <a:t>ISEC. Jos</a:t>
            </a:r>
            <a:r>
              <a:rPr lang="es-MX" sz="3200" b="1" kern="0" dirty="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-US" sz="3200" b="1" kern="0" dirty="0">
                <a:latin typeface="Arial" panose="020B0604020202020204" pitchFamily="34" charset="0"/>
                <a:cs typeface="Arial" panose="020B0604020202020204" pitchFamily="34" charset="0"/>
              </a:rPr>
              <a:t> Miguel Estrada Aguirre</a:t>
            </a:r>
          </a:p>
          <a:p>
            <a:pPr marL="0" indent="0">
              <a:buFont typeface="Wingdings" pitchFamily="2" charset="2"/>
              <a:buNone/>
            </a:pPr>
            <a:r>
              <a:rPr lang="en-US" sz="3200" kern="0" dirty="0" err="1">
                <a:latin typeface="Arial" panose="020B0604020202020204" pitchFamily="34" charset="0"/>
                <a:cs typeface="Arial" panose="020B0604020202020204" pitchFamily="34" charset="0"/>
              </a:rPr>
              <a:t>Ingeniero</a:t>
            </a:r>
            <a:r>
              <a:rPr lang="en-US" sz="3200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kern="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3200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kern="0" dirty="0" err="1">
                <a:latin typeface="Arial" panose="020B0604020202020204" pitchFamily="34" charset="0"/>
                <a:cs typeface="Arial" panose="020B0604020202020204" pitchFamily="34" charset="0"/>
              </a:rPr>
              <a:t>Sistemas</a:t>
            </a:r>
            <a:r>
              <a:rPr lang="en-US" sz="3200" kern="0" dirty="0">
                <a:latin typeface="Arial" panose="020B0604020202020204" pitchFamily="34" charset="0"/>
                <a:cs typeface="Arial" panose="020B0604020202020204" pitchFamily="34" charset="0"/>
              </a:rPr>
              <a:t> Embebidos Computacionales (UPY)</a:t>
            </a:r>
          </a:p>
          <a:p>
            <a:endParaRPr lang="es-MX" sz="3200" kern="0" dirty="0"/>
          </a:p>
        </p:txBody>
      </p:sp>
      <p:pic>
        <p:nvPicPr>
          <p:cNvPr id="5" name="Imagen 4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0A3DD1B2-8FDB-455F-2870-3EC9E8AAC6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81" t="23792" r="17735" b="43809"/>
          <a:stretch/>
        </p:blipFill>
        <p:spPr>
          <a:xfrm>
            <a:off x="6738481" y="2231791"/>
            <a:ext cx="4083170" cy="4023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2185409-456F-3694-18F0-85D061CC1327}"/>
              </a:ext>
            </a:extLst>
          </p:cNvPr>
          <p:cNvSpPr txBox="1"/>
          <p:nvPr/>
        </p:nvSpPr>
        <p:spPr>
          <a:xfrm>
            <a:off x="1275906" y="1871330"/>
            <a:ext cx="3306725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kern="0" dirty="0" err="1">
                <a:latin typeface="Arial" panose="020B0604020202020204" pitchFamily="34" charset="0"/>
                <a:cs typeface="Arial" panose="020B0604020202020204" pitchFamily="34" charset="0"/>
              </a:rPr>
              <a:t>Softare</a:t>
            </a:r>
            <a:r>
              <a:rPr lang="es-MX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kern="0" dirty="0" err="1">
                <a:latin typeface="Arial" panose="020B0604020202020204" pitchFamily="34" charset="0"/>
                <a:cs typeface="Arial" panose="020B0604020202020204" pitchFamily="34" charset="0"/>
              </a:rPr>
              <a:t>tester</a:t>
            </a:r>
            <a:r>
              <a:rPr lang="es-MX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kern="0" dirty="0" err="1"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  <a:endParaRPr lang="es-MX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kern="0" dirty="0" err="1"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r>
              <a:rPr lang="es-MX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kern="0" dirty="0" err="1">
                <a:latin typeface="Arial" panose="020B0604020202020204" pitchFamily="34" charset="0"/>
                <a:cs typeface="Arial" panose="020B0604020202020204" pitchFamily="34" charset="0"/>
              </a:rPr>
              <a:t>Assurance</a:t>
            </a:r>
            <a:endParaRPr lang="es-MX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b="0" i="0" u="none" strike="noStrike" cap="none" spc="0" normalizeH="0" baseline="0" dirty="0" err="1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7081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670867F-40C3-1D65-EDF6-BEABC8369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53143"/>
            <a:ext cx="5702819" cy="540267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96E6CDA-9F79-F678-8EAC-3EAA0AC46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89" y="518844"/>
            <a:ext cx="5201565" cy="564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1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5B47A11-9CCB-3AF8-F1B8-8C96FEF0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73804"/>
            <a:ext cx="5794094" cy="551039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A5EEFAB-1792-8274-7BC7-1D55A0432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70" y="673804"/>
            <a:ext cx="5058481" cy="551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09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4ECF074-5F12-9F34-1324-6A7A5F180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077" y="1113360"/>
            <a:ext cx="4663846" cy="5063603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64F648B-8E36-1EC9-37D3-9490A8FCD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9208"/>
            <a:ext cx="10515600" cy="5747755"/>
          </a:xfr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.- Crea una nueva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variable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 entorno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PICO_SDK_PATH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283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6B6BB0-CD40-F5F6-463C-C92FF08BB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8539"/>
            <a:ext cx="10515600" cy="5738424"/>
          </a:xfr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10.-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instala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Visual Studio Code, disponible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https://code.visualstudio.com/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89B8D3B-9F47-6FBD-E776-EB60CC5D2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307" y="1396085"/>
            <a:ext cx="5955385" cy="487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2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478939-4844-14F3-5918-2385E1B36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26"/>
            <a:ext cx="10515600" cy="5757085"/>
          </a:xfr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11.-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Instala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extensiones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establecer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area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trabajo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CMake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Tools</a:t>
            </a:r>
          </a:p>
          <a:p>
            <a:pPr lvl="1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- Instala</a:t>
            </a:r>
          </a:p>
          <a:p>
            <a:pPr lvl="1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- Entra a la configuración de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- Establece el generador de archivos de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CMake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como “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MinGW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Makefiles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lvl="1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51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59E885-779C-0139-DCA1-9AC3EC662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03" y="148762"/>
            <a:ext cx="10515600" cy="5533151"/>
          </a:xfr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Creamos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carpeta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entorno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trabajo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generamos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nuestro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archivo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“main.cpp” 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codigo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“CMakeLists.txt” 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generador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archivos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900C9E2-14F7-F077-EDBA-B0005DDB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474" y="1309422"/>
            <a:ext cx="4117557" cy="483158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841DE59-15CF-6E6D-9106-DC99FC4BE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062" y="2767932"/>
            <a:ext cx="3392840" cy="172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21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8FBE8B6-41D9-D8F8-830B-6E32B7919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324" y="311091"/>
            <a:ext cx="6673352" cy="58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97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D0D8E7-D398-E2BE-65DC-5751B7457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98" y="485192"/>
            <a:ext cx="10775302" cy="5691771"/>
          </a:xfr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0" indent="0">
              <a:buNone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12.- En la parte inferior seleccionamos el botón “No kit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” y selecciona “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kits” en la pestaña que se abrió, una vez escaneados, selecciona el GCC ARM que instalamos previamente.</a:t>
            </a:r>
          </a:p>
          <a:p>
            <a:pPr marL="0" indent="0">
              <a:buNone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ADD5725-C28E-2D6F-6DB4-07C232001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127" y="4155746"/>
            <a:ext cx="8824341" cy="15359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D3CFA0E-9F87-C415-8AC6-B0092B58F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127" y="2506737"/>
            <a:ext cx="8824341" cy="123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7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6DD39F4-D1E6-4B8A-A4EA-68E96BBF6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3" t="77687" r="7672"/>
          <a:stretch/>
        </p:blipFill>
        <p:spPr>
          <a:xfrm>
            <a:off x="3319861" y="4130977"/>
            <a:ext cx="5552277" cy="239631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B6762B9-7175-FEB0-4969-F01390D7E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463"/>
          <a:stretch/>
        </p:blipFill>
        <p:spPr>
          <a:xfrm>
            <a:off x="3319861" y="71916"/>
            <a:ext cx="5552277" cy="409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05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E86BE82-31C2-D804-9799-39E806EAF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049" y="631761"/>
            <a:ext cx="9575902" cy="559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12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4FC43E6-997F-3B4C-6F44-433E1F8AE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33" t="40221" b="5006"/>
          <a:stretch/>
        </p:blipFill>
        <p:spPr>
          <a:xfrm>
            <a:off x="508262" y="784279"/>
            <a:ext cx="5143826" cy="264472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463A21B-48EC-43D4-D135-623779F7292A}"/>
              </a:ext>
            </a:extLst>
          </p:cNvPr>
          <p:cNvSpPr txBox="1"/>
          <p:nvPr/>
        </p:nvSpPr>
        <p:spPr>
          <a:xfrm>
            <a:off x="796473" y="3940873"/>
            <a:ext cx="56603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El chip RP2040 es un nuevo microcontrolador de la fundación Raspberry Pi. 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Provee un alto desempeño contemplando un costo bastante bajo y ofrece una gran flexibilidad para un uso intuitivo en el mundo de los microcontroladores.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5E3507D-06F2-B89F-0DF1-AC212C428FF2}"/>
              </a:ext>
            </a:extLst>
          </p:cNvPr>
          <p:cNvSpPr txBox="1"/>
          <p:nvPr/>
        </p:nvSpPr>
        <p:spPr>
          <a:xfrm>
            <a:off x="5652088" y="952477"/>
            <a:ext cx="6539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Cuenta con: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256KB de RAM integrada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procesador dual-simétrico ARM Cortex-M0+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Un bus determinista de fabrica </a:t>
            </a:r>
            <a:r>
              <a:rPr lang="es-MX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DMA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Periféricos como: 2xSPI, 16xPWM, 2xUART,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Timers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, RTC, I2C, ADC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Sensor de temperatura integrado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Subsistema Programmable I/O (PIO)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PLL integrado para un reloj flexible de hasta 125MHz</a:t>
            </a:r>
          </a:p>
        </p:txBody>
      </p:sp>
      <p:pic>
        <p:nvPicPr>
          <p:cNvPr id="3" name="Imagen 2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98E09065-F86F-6C8A-568A-E1B80E4FFF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3"/>
          <a:stretch/>
        </p:blipFill>
        <p:spPr>
          <a:xfrm>
            <a:off x="7027796" y="3694924"/>
            <a:ext cx="2941961" cy="255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98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76B06F9-C3A9-6903-E4E3-7F04FCEAA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467" y="692360"/>
            <a:ext cx="6561066" cy="54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71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49B5B17-A1BA-7F26-21EC-A3EA84A50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166" y="245406"/>
            <a:ext cx="6977041" cy="601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42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F4C3E756-FD65-3ECE-7C64-7AEEADE52C65}"/>
              </a:ext>
            </a:extLst>
          </p:cNvPr>
          <p:cNvGrpSpPr/>
          <p:nvPr/>
        </p:nvGrpSpPr>
        <p:grpSpPr>
          <a:xfrm>
            <a:off x="3780744" y="1113744"/>
            <a:ext cx="4630511" cy="4630511"/>
            <a:chOff x="3847800" y="1004016"/>
            <a:chExt cx="4630511" cy="4630511"/>
          </a:xfrm>
        </p:grpSpPr>
        <p:pic>
          <p:nvPicPr>
            <p:cNvPr id="5" name="Imagen 4" descr="Imagen en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35FACB23-B08A-99D4-D7F6-CB973D7FA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800" y="1004016"/>
              <a:ext cx="4630511" cy="4630511"/>
            </a:xfrm>
            <a:prstGeom prst="rect">
              <a:avLst/>
            </a:prstGeom>
          </p:spPr>
        </p:pic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B3994457-D65E-79CD-7BC9-3C2FFC9B5F74}"/>
                </a:ext>
              </a:extLst>
            </p:cNvPr>
            <p:cNvGrpSpPr/>
            <p:nvPr/>
          </p:nvGrpSpPr>
          <p:grpSpPr>
            <a:xfrm>
              <a:off x="4735817" y="1898779"/>
              <a:ext cx="1293127" cy="2099388"/>
              <a:chOff x="4735817" y="1898779"/>
              <a:chExt cx="1293127" cy="2099388"/>
            </a:xfrm>
          </p:grpSpPr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44C03883-20EB-FBCE-65B8-B88EB2B87DD0}"/>
                  </a:ext>
                </a:extLst>
              </p:cNvPr>
              <p:cNvSpPr/>
              <p:nvPr/>
            </p:nvSpPr>
            <p:spPr>
              <a:xfrm>
                <a:off x="4735817" y="1898779"/>
                <a:ext cx="1293127" cy="1049694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ARM Cortex-M0+</a:t>
                </a:r>
                <a:endParaRPr lang="es-MX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BC367A37-F125-56C3-2BF2-854124823F4A}"/>
                  </a:ext>
                </a:extLst>
              </p:cNvPr>
              <p:cNvSpPr/>
              <p:nvPr/>
            </p:nvSpPr>
            <p:spPr>
              <a:xfrm>
                <a:off x="4735817" y="2948473"/>
                <a:ext cx="1293127" cy="1049694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ARM Cortex-M0+</a:t>
                </a:r>
                <a:endParaRPr lang="es-MX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C152B3B7-1EB1-D80B-FC59-338A20ECC70F}"/>
                  </a:ext>
                </a:extLst>
              </p:cNvPr>
              <p:cNvSpPr/>
              <p:nvPr/>
            </p:nvSpPr>
            <p:spPr>
              <a:xfrm>
                <a:off x="4769480" y="1898780"/>
                <a:ext cx="1225799" cy="2061192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FA227F89-8C88-BF82-610A-0464CC3F87C0}"/>
                </a:ext>
              </a:extLst>
            </p:cNvPr>
            <p:cNvGrpSpPr/>
            <p:nvPr/>
          </p:nvGrpSpPr>
          <p:grpSpPr>
            <a:xfrm>
              <a:off x="6339065" y="1898778"/>
              <a:ext cx="1293127" cy="2099388"/>
              <a:chOff x="6339065" y="1898778"/>
              <a:chExt cx="1293127" cy="2099388"/>
            </a:xfrm>
          </p:grpSpPr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C8038368-C9D6-FE09-0EBF-31B77E7FE967}"/>
                  </a:ext>
                </a:extLst>
              </p:cNvPr>
              <p:cNvSpPr/>
              <p:nvPr/>
            </p:nvSpPr>
            <p:spPr>
              <a:xfrm>
                <a:off x="6339065" y="1898778"/>
                <a:ext cx="1293127" cy="104969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PIO 0</a:t>
                </a:r>
                <a:endParaRPr lang="es-MX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11B75719-92FF-D150-86D7-B3AF57D3DDAA}"/>
                  </a:ext>
                </a:extLst>
              </p:cNvPr>
              <p:cNvSpPr/>
              <p:nvPr/>
            </p:nvSpPr>
            <p:spPr>
              <a:xfrm>
                <a:off x="6339065" y="2948472"/>
                <a:ext cx="1293127" cy="1049694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PIO 1</a:t>
                </a:r>
                <a:endParaRPr lang="es-MX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D653045-714E-9E65-7990-E9C5B2E13C27}"/>
                  </a:ext>
                </a:extLst>
              </p:cNvPr>
              <p:cNvSpPr/>
              <p:nvPr/>
            </p:nvSpPr>
            <p:spPr>
              <a:xfrm>
                <a:off x="6372728" y="1898779"/>
                <a:ext cx="1225799" cy="2061192"/>
              </a:xfrm>
              <a:prstGeom prst="rect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</p:grp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5FD2756-66EB-944B-0948-AAE42F2051E9}"/>
              </a:ext>
            </a:extLst>
          </p:cNvPr>
          <p:cNvCxnSpPr>
            <a:cxnSpLocks/>
          </p:cNvCxnSpPr>
          <p:nvPr/>
        </p:nvCxnSpPr>
        <p:spPr>
          <a:xfrm flipH="1">
            <a:off x="2628378" y="3062975"/>
            <a:ext cx="2111624" cy="954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402A6E2-B0A6-6857-09F6-1E05F9A09325}"/>
              </a:ext>
            </a:extLst>
          </p:cNvPr>
          <p:cNvCxnSpPr>
            <a:cxnSpLocks/>
          </p:cNvCxnSpPr>
          <p:nvPr/>
        </p:nvCxnSpPr>
        <p:spPr>
          <a:xfrm flipH="1">
            <a:off x="7514977" y="3048651"/>
            <a:ext cx="2111624" cy="954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419080C-CE6B-8DC5-4B40-AFD024FA1297}"/>
              </a:ext>
            </a:extLst>
          </p:cNvPr>
          <p:cNvSpPr txBox="1"/>
          <p:nvPr/>
        </p:nvSpPr>
        <p:spPr>
          <a:xfrm>
            <a:off x="9620559" y="2854437"/>
            <a:ext cx="186274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Subsistema PIO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C4BFCAF-322D-A3F9-34F5-AF28DDAC07A6}"/>
              </a:ext>
            </a:extLst>
          </p:cNvPr>
          <p:cNvSpPr txBox="1"/>
          <p:nvPr/>
        </p:nvSpPr>
        <p:spPr>
          <a:xfrm>
            <a:off x="708694" y="2715937"/>
            <a:ext cx="194927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Embedded Microprocessors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A34E74C4-AD9A-9050-6A77-D101B38CC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140" y="235561"/>
            <a:ext cx="11110165" cy="1325563"/>
          </a:xfrm>
          <a:ln w="12700">
            <a:miter lim="400000"/>
          </a:ln>
        </p:spPr>
        <p:txBody>
          <a:bodyPr lIns="0" tIns="0" rIns="0" bIns="0">
            <a:normAutofit fontScale="925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Wingdings" pitchFamily="2" charset="2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Subsistema PIO (Programmable Input/Output)</a:t>
            </a:r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925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7376225-A576-B005-4DF4-7984EC9BF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9" y="910455"/>
            <a:ext cx="6157083" cy="5382702"/>
          </a:xfrm>
          <a:prstGeom prst="rect">
            <a:avLst/>
          </a:prstGeom>
        </p:spPr>
      </p:pic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D171C5FA-834F-C8E5-F617-20315EACAC0B}"/>
              </a:ext>
            </a:extLst>
          </p:cNvPr>
          <p:cNvSpPr/>
          <p:nvPr/>
        </p:nvSpPr>
        <p:spPr>
          <a:xfrm>
            <a:off x="6332713" y="3504191"/>
            <a:ext cx="510913" cy="392777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6DDA46-1536-AD32-915D-0361A8181AE2}"/>
              </a:ext>
            </a:extLst>
          </p:cNvPr>
          <p:cNvSpPr txBox="1"/>
          <p:nvPr/>
        </p:nvSpPr>
        <p:spPr>
          <a:xfrm>
            <a:off x="256558" y="564843"/>
            <a:ext cx="478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PIO (0/1): RP2040 Datasheet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EEFB9AB-675D-1ACB-25C0-6FCBA8637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922" y="564843"/>
            <a:ext cx="4780500" cy="58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13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53A3409-C810-86F2-4E5A-BCAC138C9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9" r="6350"/>
          <a:stretch/>
        </p:blipFill>
        <p:spPr>
          <a:xfrm>
            <a:off x="657774" y="2294226"/>
            <a:ext cx="5342976" cy="327650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6B90CAC-D452-EE4D-A003-A2263E60D1F0}"/>
              </a:ext>
            </a:extLst>
          </p:cNvPr>
          <p:cNvSpPr txBox="1"/>
          <p:nvPr/>
        </p:nvSpPr>
        <p:spPr>
          <a:xfrm>
            <a:off x="7036625" y="1732687"/>
            <a:ext cx="221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State machine</a:t>
            </a:r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E9A17E5F-7CC1-BE97-AEB4-6DEC0BD146CA}"/>
              </a:ext>
            </a:extLst>
          </p:cNvPr>
          <p:cNvSpPr/>
          <p:nvPr/>
        </p:nvSpPr>
        <p:spPr>
          <a:xfrm>
            <a:off x="6346371" y="3869086"/>
            <a:ext cx="510913" cy="392777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7DA18BD-F811-A2F8-601E-79F281707AC3}"/>
              </a:ext>
            </a:extLst>
          </p:cNvPr>
          <p:cNvSpPr txBox="1"/>
          <p:nvPr/>
        </p:nvSpPr>
        <p:spPr>
          <a:xfrm>
            <a:off x="657774" y="1924894"/>
            <a:ext cx="478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State machine: 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RP2040</a:t>
            </a:r>
            <a:r>
              <a:rPr lang="es-MX" b="1" dirty="0"/>
              <a:t> Datasheet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3472859-8D76-9501-14FF-D4D09C489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366" y="2099612"/>
            <a:ext cx="4934639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5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1DA59-9A63-745D-3B4C-8ED2D0DC13E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lIns="0" tIns="0" rIns="0" bIns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PIO ASM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5DE376-458F-3C0F-AFF1-F76F144D5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421" y="1373447"/>
            <a:ext cx="9971158" cy="445735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10E444C-0DBE-28B1-2FD4-D9AA6822CB11}"/>
              </a:ext>
            </a:extLst>
          </p:cNvPr>
          <p:cNvSpPr txBox="1"/>
          <p:nvPr/>
        </p:nvSpPr>
        <p:spPr>
          <a:xfrm>
            <a:off x="7436498" y="5830800"/>
            <a:ext cx="615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Hint</a:t>
            </a:r>
            <a:r>
              <a:rPr lang="es-MX" dirty="0"/>
              <a:t>: https://youtu.be/yYnQYF_Xa8g</a:t>
            </a:r>
          </a:p>
        </p:txBody>
      </p:sp>
    </p:spTree>
    <p:extLst>
      <p:ext uri="{BB962C8B-B14F-4D97-AF65-F5344CB8AC3E}">
        <p14:creationId xmlns:p14="http://schemas.microsoft.com/office/powerpoint/2010/main" val="1286978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174DB-A786-CC07-87C1-664BB0DE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4672"/>
          </a:xfrm>
          <a:ln w="12700">
            <a:miter lim="400000"/>
          </a:ln>
        </p:spPr>
        <p:txBody>
          <a:bodyPr lIns="0" tIns="0" rIns="0" bIns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PIO Micropython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3C2008-0665-EAF6-4BD1-B590CC808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58" y="884724"/>
            <a:ext cx="10688542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07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D8F04-FE60-1FE5-AD83-48543E18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506" y="378156"/>
            <a:ext cx="10515600" cy="1325563"/>
          </a:xfrm>
          <a:ln w="12700">
            <a:miter lim="400000"/>
          </a:ln>
        </p:spPr>
        <p:txBody>
          <a:bodyPr lIns="0" tIns="0" rIns="0" bIns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PIO with PIO C++ SDK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8DAF868F-27F7-9D10-6DBF-C6C642B19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856" y="1124860"/>
            <a:ext cx="9572288" cy="52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73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9DBC0B-5CE9-A812-8135-7A5A7D5C825D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lIns="0" tIns="0" rIns="0" bIns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PIO C++: Assembler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B064B1-8B74-FB1E-A810-5FA64CD17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297" y="2086639"/>
            <a:ext cx="7415406" cy="306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56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F2F3B68-FF09-268F-D03F-97C5CD018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66" y="347520"/>
            <a:ext cx="10515600" cy="1325563"/>
          </a:xfrm>
          <a:ln w="12700">
            <a:miter lim="400000"/>
          </a:ln>
        </p:spPr>
        <p:txBody>
          <a:bodyPr lIns="0" tIns="0" rIns="0" bIns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PIO C++: C-SDK Helper functions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A521DB1-F754-A3FF-B6B2-675FB825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49" y="1094831"/>
            <a:ext cx="9871102" cy="524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10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3FA50D9-C49B-8730-F2C6-B018AD81E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916" y="245407"/>
            <a:ext cx="8342168" cy="606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44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7DCF146-D148-723E-6B9F-3564CF04217F}"/>
              </a:ext>
            </a:extLst>
          </p:cNvPr>
          <p:cNvSpPr txBox="1">
            <a:spLocks/>
          </p:cNvSpPr>
          <p:nvPr/>
        </p:nvSpPr>
        <p:spPr>
          <a:xfrm>
            <a:off x="390331" y="330267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bg2"/>
                </a:solidFill>
                <a:uFillTx/>
                <a:latin typeface="Arial" panose="020B0604020202020204" pitchFamily="34" charset="0"/>
                <a:ea typeface="Intel Clear Light" panose="020B0404020203020204" pitchFamily="34" charset="0"/>
                <a:cs typeface="Arial" panose="020B0604020202020204" pitchFamily="34" charset="0"/>
                <a:sym typeface="Helvetica"/>
              </a:defRPr>
            </a:lvl1pPr>
            <a:lvl2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dirty="0"/>
              <a:t>PIO C++: C-SDK PIO Header</a:t>
            </a:r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B9125FD-E7E6-183F-A3E6-DF6C6E477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292" y="1124533"/>
            <a:ext cx="5535415" cy="5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5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002D703-2BE8-B25C-07B0-A5DAB2481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66" y="923575"/>
            <a:ext cx="10698068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66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8DFF851-71E0-A010-FE27-2E91AF141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656" y="69011"/>
            <a:ext cx="4804872" cy="646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60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D0FB0B0D-AAD3-D18B-4E78-78FDEABD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7" y="305142"/>
            <a:ext cx="10515600" cy="1325563"/>
          </a:xfrm>
          <a:ln w="12700">
            <a:miter lim="400000"/>
          </a:ln>
        </p:spPr>
        <p:txBody>
          <a:bodyPr lIns="0" tIns="0" rIns="0" bIns="0">
            <a:no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Propuesta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diseño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Generador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funciones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arbitrarias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FF79A43-9B37-FFBC-5660-2F269B4F99AB}"/>
              </a:ext>
            </a:extLst>
          </p:cNvPr>
          <p:cNvSpPr/>
          <p:nvPr/>
        </p:nvSpPr>
        <p:spPr>
          <a:xfrm>
            <a:off x="424132" y="1630705"/>
            <a:ext cx="11343736" cy="3985091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5" name="Imagen 1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B4780D71-97C2-B202-99CB-56CFCFD13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43361" y="2816881"/>
            <a:ext cx="3416393" cy="1757314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6FA1FB55-4CE0-3769-A95F-D5CA15A62800}"/>
              </a:ext>
            </a:extLst>
          </p:cNvPr>
          <p:cNvGrpSpPr/>
          <p:nvPr/>
        </p:nvGrpSpPr>
        <p:grpSpPr>
          <a:xfrm>
            <a:off x="3334623" y="1690688"/>
            <a:ext cx="3195557" cy="3823933"/>
            <a:chOff x="3505714" y="1690688"/>
            <a:chExt cx="3195557" cy="3823933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F3F67D49-5F52-7C68-84EF-1E590A56F3EE}"/>
                </a:ext>
              </a:extLst>
            </p:cNvPr>
            <p:cNvGrpSpPr/>
            <p:nvPr/>
          </p:nvGrpSpPr>
          <p:grpSpPr>
            <a:xfrm>
              <a:off x="3505714" y="1690688"/>
              <a:ext cx="3195557" cy="3823933"/>
              <a:chOff x="4189445" y="1690688"/>
              <a:chExt cx="3195557" cy="3823933"/>
            </a:xfrm>
          </p:grpSpPr>
          <p:pic>
            <p:nvPicPr>
              <p:cNvPr id="19" name="Imagen 18" descr="Diagrama&#10;&#10;Descripción generada automáticamente">
                <a:extLst>
                  <a:ext uri="{FF2B5EF4-FFF2-40B4-BE49-F238E27FC236}">
                    <a16:creationId xmlns:a16="http://schemas.microsoft.com/office/drawing/2014/main" id="{97C10CF2-603F-6D6E-E43C-2F69A8954D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16" r="32044"/>
              <a:stretch/>
            </p:blipFill>
            <p:spPr>
              <a:xfrm>
                <a:off x="4917233" y="1690688"/>
                <a:ext cx="2467769" cy="3823933"/>
              </a:xfrm>
              <a:prstGeom prst="rect">
                <a:avLst/>
              </a:prstGeom>
            </p:spPr>
          </p:pic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97689A22-BA50-A656-7095-31552D1522EB}"/>
                  </a:ext>
                </a:extLst>
              </p:cNvPr>
              <p:cNvSpPr txBox="1"/>
              <p:nvPr/>
            </p:nvSpPr>
            <p:spPr>
              <a:xfrm>
                <a:off x="4189445" y="2402876"/>
                <a:ext cx="72778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bg1"/>
                    </a:solidFill>
                  </a:rPr>
                  <a:t>0</a:t>
                </a:r>
              </a:p>
              <a:p>
                <a:pPr algn="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  <a:p>
                <a:pPr algn="r"/>
                <a:r>
                  <a:rPr lang="en-US" dirty="0">
                    <a:solidFill>
                      <a:schemeClr val="bg1"/>
                    </a:solidFill>
                  </a:rPr>
                  <a:t>2</a:t>
                </a:r>
              </a:p>
              <a:p>
                <a:pPr algn="r"/>
                <a:r>
                  <a:rPr lang="en-US" dirty="0">
                    <a:solidFill>
                      <a:schemeClr val="bg1"/>
                    </a:solidFill>
                  </a:rPr>
                  <a:t>3</a:t>
                </a:r>
              </a:p>
              <a:p>
                <a:pPr algn="r"/>
                <a:r>
                  <a:rPr lang="en-US" dirty="0">
                    <a:solidFill>
                      <a:schemeClr val="bg1"/>
                    </a:solidFill>
                  </a:rPr>
                  <a:t>4</a:t>
                </a:r>
              </a:p>
              <a:p>
                <a:pPr algn="r"/>
                <a:r>
                  <a:rPr lang="en-US" dirty="0">
                    <a:solidFill>
                      <a:schemeClr val="bg1"/>
                    </a:solidFill>
                  </a:rPr>
                  <a:t>5</a:t>
                </a:r>
              </a:p>
              <a:p>
                <a:pPr algn="r"/>
                <a:r>
                  <a:rPr lang="en-US" dirty="0">
                    <a:solidFill>
                      <a:schemeClr val="bg1"/>
                    </a:solidFill>
                  </a:rPr>
                  <a:t>6</a:t>
                </a:r>
              </a:p>
              <a:p>
                <a:pPr algn="r"/>
                <a:r>
                  <a:rPr lang="en-US" dirty="0">
                    <a:solidFill>
                      <a:schemeClr val="bg1"/>
                    </a:solidFill>
                  </a:rPr>
                  <a:t>7</a:t>
                </a:r>
              </a:p>
              <a:p>
                <a:pPr algn="r"/>
                <a:r>
                  <a:rPr lang="en-US" dirty="0">
                    <a:solidFill>
                      <a:schemeClr val="bg1"/>
                    </a:solidFill>
                  </a:rPr>
                  <a:t>CLK</a:t>
                </a:r>
                <a:endParaRPr lang="es-MX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8BB82465-857B-ED01-9B34-CA6E9646415C}"/>
                </a:ext>
              </a:extLst>
            </p:cNvPr>
            <p:cNvSpPr txBox="1"/>
            <p:nvPr/>
          </p:nvSpPr>
          <p:spPr>
            <a:xfrm>
              <a:off x="5495204" y="2892060"/>
              <a:ext cx="10512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8-bit Parallel</a:t>
              </a:r>
              <a:endParaRPr lang="es-MX" dirty="0"/>
            </a:p>
          </p:txBody>
        </p:sp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62374742-3C9A-F5EB-8EE2-6CA3B999A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7064" y="1900630"/>
            <a:ext cx="4017851" cy="3461534"/>
          </a:xfrm>
          <a:prstGeom prst="rect">
            <a:avLst/>
          </a:prstGeom>
        </p:spPr>
      </p:pic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2E68844A-5A37-974C-7EF3-3A72FAC98817}"/>
              </a:ext>
            </a:extLst>
          </p:cNvPr>
          <p:cNvSpPr/>
          <p:nvPr/>
        </p:nvSpPr>
        <p:spPr>
          <a:xfrm>
            <a:off x="2252848" y="2939872"/>
            <a:ext cx="1809562" cy="132556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Parallel Interface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0153F7E8-7E48-C5D7-6E6C-78E6862581A6}"/>
              </a:ext>
            </a:extLst>
          </p:cNvPr>
          <p:cNvSpPr/>
          <p:nvPr/>
        </p:nvSpPr>
        <p:spPr>
          <a:xfrm>
            <a:off x="6530181" y="3037114"/>
            <a:ext cx="1173766" cy="126288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Analog Output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5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4DB388BB-EF03-26C1-3562-27A41768B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67" y="1334430"/>
            <a:ext cx="6542820" cy="4351008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772077F4-7D6D-5A5D-F818-4BFD658ED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84906" y="1675602"/>
            <a:ext cx="4271891" cy="3680399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BBBF3BD2-176A-4A49-F46F-BCB139608385}"/>
              </a:ext>
            </a:extLst>
          </p:cNvPr>
          <p:cNvSpPr/>
          <p:nvPr/>
        </p:nvSpPr>
        <p:spPr>
          <a:xfrm>
            <a:off x="6678023" y="2878494"/>
            <a:ext cx="1173766" cy="126288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Analog Output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20F48A7C-1F4C-1338-81F0-B220DC1857F3}"/>
              </a:ext>
            </a:extLst>
          </p:cNvPr>
          <p:cNvSpPr/>
          <p:nvPr/>
        </p:nvSpPr>
        <p:spPr>
          <a:xfrm rot="5400000">
            <a:off x="9598870" y="821653"/>
            <a:ext cx="643960" cy="136069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275F07-D64B-BA2A-1911-043A86848474}"/>
              </a:ext>
            </a:extLst>
          </p:cNvPr>
          <p:cNvSpPr txBox="1"/>
          <p:nvPr/>
        </p:nvSpPr>
        <p:spPr>
          <a:xfrm>
            <a:off x="9367935" y="810687"/>
            <a:ext cx="16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256 bytes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118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078FCCA-DFF2-7C4B-F405-66A75DC51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316" y="582574"/>
            <a:ext cx="6112297" cy="526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3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CEDD103-AB5A-B8B8-CDE0-37882322A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624" y="0"/>
            <a:ext cx="4118752" cy="3014032"/>
          </a:xfrm>
          <a:prstGeom prst="rect">
            <a:avLst/>
          </a:prstGeom>
        </p:spPr>
      </p:pic>
      <p:pic>
        <p:nvPicPr>
          <p:cNvPr id="5" name="Imagen 4" descr="Un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D2FAE2EE-98A1-C94B-F307-3ACA12EA9F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0" t="42336" r="30969" b="5691"/>
          <a:stretch/>
        </p:blipFill>
        <p:spPr>
          <a:xfrm rot="16200000">
            <a:off x="4649707" y="2220427"/>
            <a:ext cx="3224826" cy="481203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A252606-FCCE-A318-7A3E-2203E7E9DD64}"/>
              </a:ext>
            </a:extLst>
          </p:cNvPr>
          <p:cNvSpPr txBox="1"/>
          <p:nvPr/>
        </p:nvSpPr>
        <p:spPr>
          <a:xfrm>
            <a:off x="9237306" y="3428999"/>
            <a:ext cx="3200400" cy="175432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bg2"/>
                </a:solidFill>
                <a:uFillTx/>
                <a:latin typeface="Arial" panose="020B0604020202020204" pitchFamily="34" charset="0"/>
                <a:ea typeface="Intel Clear Light" panose="020B0404020203020204" pitchFamily="34" charset="0"/>
                <a:cs typeface="Arial" panose="020B0604020202020204" pitchFamily="34" charset="0"/>
                <a:sym typeface="Helvetica"/>
              </a:defRPr>
            </a:lvl1pPr>
            <a:lvl2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dirty="0"/>
              <a:t>34.84 KHz</a:t>
            </a:r>
          </a:p>
          <a:p>
            <a:endParaRPr lang="es-MX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1FB9A93-FE61-5847-A2BE-F4894557AC06}"/>
              </a:ext>
            </a:extLst>
          </p:cNvPr>
          <p:cNvCxnSpPr/>
          <p:nvPr/>
        </p:nvCxnSpPr>
        <p:spPr>
          <a:xfrm>
            <a:off x="8668139" y="3666050"/>
            <a:ext cx="41054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01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C640A13-D751-9C66-7595-47F553DD0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7" y="1447523"/>
            <a:ext cx="11717385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22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80E35FF-CBAB-DE91-408A-B34DBC25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51" y="524457"/>
            <a:ext cx="10054498" cy="58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49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A8AFEE7-AE41-BEF3-6384-DB6D4F5F3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38" y="65692"/>
            <a:ext cx="4919324" cy="626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28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A9C7273-C721-327A-7440-A7E05A33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734" y="1091925"/>
            <a:ext cx="8756531" cy="507854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F081FAC-85A2-0AC4-6412-934B4D3B8CE4}"/>
              </a:ext>
            </a:extLst>
          </p:cNvPr>
          <p:cNvSpPr txBox="1"/>
          <p:nvPr/>
        </p:nvSpPr>
        <p:spPr>
          <a:xfrm>
            <a:off x="802256" y="297122"/>
            <a:ext cx="6987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Bus integrado:</a:t>
            </a:r>
          </a:p>
        </p:txBody>
      </p:sp>
    </p:spTree>
    <p:extLst>
      <p:ext uri="{BB962C8B-B14F-4D97-AF65-F5344CB8AC3E}">
        <p14:creationId xmlns:p14="http://schemas.microsoft.com/office/powerpoint/2010/main" val="4291516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D0623A8-5559-E761-7DA8-12DFC805C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78" y="207492"/>
            <a:ext cx="7135045" cy="2372297"/>
          </a:xfrm>
          <a:prstGeom prst="rect">
            <a:avLst/>
          </a:prstGeom>
        </p:spPr>
      </p:pic>
      <p:pic>
        <p:nvPicPr>
          <p:cNvPr id="3" name="Imagen 2" descr="Pantalla de computadora con letras&#10;&#10;Descripción generada automáticamente con confianza media">
            <a:extLst>
              <a:ext uri="{FF2B5EF4-FFF2-40B4-BE49-F238E27FC236}">
                <a16:creationId xmlns:a16="http://schemas.microsoft.com/office/drawing/2014/main" id="{67A3D663-1516-C325-AE3B-660E337DD2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8" t="33877" r="3576" b="25578"/>
          <a:stretch/>
        </p:blipFill>
        <p:spPr>
          <a:xfrm>
            <a:off x="3273903" y="2927461"/>
            <a:ext cx="5644194" cy="32283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D0C7D0F-875E-8710-2F8F-62B606759346}"/>
              </a:ext>
            </a:extLst>
          </p:cNvPr>
          <p:cNvSpPr txBox="1"/>
          <p:nvPr/>
        </p:nvSpPr>
        <p:spPr>
          <a:xfrm>
            <a:off x="9383723" y="3401049"/>
            <a:ext cx="3163782" cy="175432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bg2"/>
                </a:solidFill>
                <a:uFillTx/>
                <a:latin typeface="Arial" panose="020B0604020202020204" pitchFamily="34" charset="0"/>
                <a:ea typeface="Intel Clear Light" panose="020B0404020203020204" pitchFamily="34" charset="0"/>
                <a:cs typeface="Arial" panose="020B0604020202020204" pitchFamily="34" charset="0"/>
                <a:sym typeface="Helvetica"/>
              </a:defRPr>
            </a:lvl1pPr>
            <a:lvl2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dirty="0"/>
              <a:t>49.02 KHz</a:t>
            </a:r>
          </a:p>
          <a:p>
            <a:endParaRPr lang="es-MX" dirty="0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E33D750-1B2B-8455-FAB3-216EDC6777D7}"/>
              </a:ext>
            </a:extLst>
          </p:cNvPr>
          <p:cNvCxnSpPr/>
          <p:nvPr/>
        </p:nvCxnSpPr>
        <p:spPr>
          <a:xfrm>
            <a:off x="8797887" y="3607954"/>
            <a:ext cx="41054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457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1894ED1-2659-07A3-C87A-4D564822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PIO + DMA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22ABCFF5-67DA-1233-EE90-2A269E950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46" y="1551239"/>
            <a:ext cx="9086513" cy="2725133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6B6E16AD-0C20-10F1-DAD8-AEDFBFE2D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241" y="4680058"/>
            <a:ext cx="2994483" cy="125340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A46E7A4-38C9-B7C7-7A6A-A5E665BDECDA}"/>
              </a:ext>
            </a:extLst>
          </p:cNvPr>
          <p:cNvSpPr txBox="1"/>
          <p:nvPr/>
        </p:nvSpPr>
        <p:spPr>
          <a:xfrm>
            <a:off x="6895864" y="2441543"/>
            <a:ext cx="1969018" cy="33855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peripheral</a:t>
            </a:r>
            <a:endParaRPr lang="es-MX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817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06BE863-49C3-B097-9E09-2BA8E502CD99}"/>
              </a:ext>
            </a:extLst>
          </p:cNvPr>
          <p:cNvSpPr txBox="1">
            <a:spLocks/>
          </p:cNvSpPr>
          <p:nvPr/>
        </p:nvSpPr>
        <p:spPr>
          <a:xfrm>
            <a:off x="3595571" y="2766218"/>
            <a:ext cx="50008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Aplicacion/Codigo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131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28947E66-F7E5-1DF8-992D-65EFEFCF10D3}"/>
              </a:ext>
            </a:extLst>
          </p:cNvPr>
          <p:cNvSpPr txBox="1"/>
          <p:nvPr/>
        </p:nvSpPr>
        <p:spPr>
          <a:xfrm>
            <a:off x="9367884" y="3298961"/>
            <a:ext cx="3109865" cy="175432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bg2"/>
                </a:solidFill>
                <a:uFillTx/>
                <a:latin typeface="Arial" panose="020B0604020202020204" pitchFamily="34" charset="0"/>
                <a:ea typeface="Intel Clear Light" panose="020B0404020203020204" pitchFamily="34" charset="0"/>
                <a:cs typeface="Arial" panose="020B0604020202020204" pitchFamily="34" charset="0"/>
                <a:sym typeface="Helvetica"/>
              </a:defRPr>
            </a:lvl1pPr>
            <a:lvl2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0" defTabSz="609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dirty="0"/>
              <a:t>488.3 KHz   </a:t>
            </a:r>
          </a:p>
          <a:p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DFB80DEC-AC46-6497-CA20-78A62D009621}"/>
                  </a:ext>
                </a:extLst>
              </p:cNvPr>
              <p:cNvSpPr txBox="1"/>
              <p:nvPr/>
            </p:nvSpPr>
            <p:spPr>
              <a:xfrm>
                <a:off x="6218852" y="933275"/>
                <a:ext cx="5218929" cy="58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𝐷𝐴𝐶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𝑠𝑚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𝑐𝑙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𝑠𝑦𝑠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𝑆𝑎𝑚𝑝𝑙𝑒𝑠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=488.28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𝐾𝐻𝑧</m:t>
                      </m:r>
                    </m:oMath>
                  </m:oMathPara>
                </a14:m>
                <a:endParaRPr lang="es-MX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DFB80DEC-AC46-6497-CA20-78A62D009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852" y="933275"/>
                <a:ext cx="5218929" cy="581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n 17" descr="Pantalla de computadora con letras&#10;&#10;Descripción generada automáticamente con confianza media">
            <a:extLst>
              <a:ext uri="{FF2B5EF4-FFF2-40B4-BE49-F238E27FC236}">
                <a16:creationId xmlns:a16="http://schemas.microsoft.com/office/drawing/2014/main" id="{7FACE3C5-2EE2-0207-A164-DBCCA92F44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8" t="28435" r="20728" b="21088"/>
          <a:stretch/>
        </p:blipFill>
        <p:spPr>
          <a:xfrm>
            <a:off x="3120318" y="2743005"/>
            <a:ext cx="5951364" cy="346165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6D1BA52-D6B0-3704-968B-B1426DDD5372}"/>
              </a:ext>
            </a:extLst>
          </p:cNvPr>
          <p:cNvCxnSpPr/>
          <p:nvPr/>
        </p:nvCxnSpPr>
        <p:spPr>
          <a:xfrm>
            <a:off x="8976049" y="3523565"/>
            <a:ext cx="41054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4A15A2BE-E557-978A-5A4F-1D59769419BE}"/>
                  </a:ext>
                </a:extLst>
              </p:cNvPr>
              <p:cNvSpPr txBox="1"/>
              <p:nvPr/>
            </p:nvSpPr>
            <p:spPr>
              <a:xfrm>
                <a:off x="10287922" y="3827502"/>
                <a:ext cx="609755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𝐷𝐴𝐶</m:t>
                        </m:r>
                      </m:sub>
                    </m:sSub>
                  </m:oMath>
                </a14:m>
                <a:r>
                  <a:rPr lang="es-MX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(max)</a:t>
                </a:r>
              </a:p>
              <a:p>
                <a:endParaRPr lang="es-MX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4A15A2BE-E557-978A-5A4F-1D597694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922" y="3827502"/>
                <a:ext cx="6097554" cy="646331"/>
              </a:xfrm>
              <a:prstGeom prst="rect">
                <a:avLst/>
              </a:prstGeom>
              <a:blipFill>
                <a:blip r:embed="rId6"/>
                <a:stretch>
                  <a:fillRect t="-660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858BDFD5-1AC7-856F-C85C-3FE3FE24A8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7" y="436300"/>
            <a:ext cx="5856701" cy="175648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A635B5F-B419-CC32-0C06-517C2B645CE5}"/>
              </a:ext>
            </a:extLst>
          </p:cNvPr>
          <p:cNvSpPr txBox="1"/>
          <p:nvPr/>
        </p:nvSpPr>
        <p:spPr>
          <a:xfrm>
            <a:off x="3638314" y="999950"/>
            <a:ext cx="1362311" cy="246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peripheral</a:t>
            </a:r>
            <a:endParaRPr lang="es-MX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851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pantalla de un computador&#10;&#10;Descripción generada automáticamente con confianza media">
            <a:extLst>
              <a:ext uri="{FF2B5EF4-FFF2-40B4-BE49-F238E27FC236}">
                <a16:creationId xmlns:a16="http://schemas.microsoft.com/office/drawing/2014/main" id="{119046D7-730D-5C56-C300-584174A37C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1" t="33220" r="37297" b="23242"/>
          <a:stretch/>
        </p:blipFill>
        <p:spPr>
          <a:xfrm rot="16200000">
            <a:off x="4159976" y="116016"/>
            <a:ext cx="3872047" cy="662596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740209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7CC2D-6264-48A9-8628-90327103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21" y="55416"/>
            <a:ext cx="10515600" cy="1325563"/>
          </a:xfrm>
          <a:ln w="12700">
            <a:miter lim="400000"/>
          </a:ln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Test board: DAC de </a:t>
            </a:r>
            <a:r>
              <a:rPr lang="en-US" kern="1200" dirty="0" err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interfaz</a:t>
            </a: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paralela</a:t>
            </a: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endParaRPr lang="es-MX" kern="12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0EF91A-8890-5B6F-5818-AF66C449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239861" y="2302912"/>
            <a:ext cx="5832766" cy="22521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52C057-9136-0636-60D8-FB9CF3382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07" y="1782347"/>
            <a:ext cx="7842890" cy="32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70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E42BB-B65F-6704-E23A-4701C0DC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972"/>
            <a:ext cx="10515600" cy="1325563"/>
          </a:xfrm>
          <a:ln w="12700">
            <a:miter lim="400000"/>
          </a:ln>
        </p:spPr>
        <p:txBody>
          <a:bodyPr lIns="0" tIns="0" rIns="0" bIns="0">
            <a:no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Diagrama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bloques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HW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D32C9D-7985-7816-D666-4078C394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68" y="1450951"/>
            <a:ext cx="8164064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6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D07C55A-AF00-4381-1869-B558FB140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2"/>
          <a:stretch/>
        </p:blipFill>
        <p:spPr>
          <a:xfrm>
            <a:off x="242274" y="971207"/>
            <a:ext cx="11707451" cy="4915586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880631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DD705B0-FE5A-9C85-3C09-98CB4E4B7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226" y="79494"/>
            <a:ext cx="6285832" cy="677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7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5EE76-77B5-2648-9ADA-FA5CCDFB4F15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lIns="0" tIns="0" rIns="0" bIns="0">
            <a:no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Esquematico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HW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5C7629-A73B-59F2-ACD4-A049BDE19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6941"/>
            <a:ext cx="12192000" cy="31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82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9D95309A-7E77-4E39-BF9E-044C18E75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38547">
            <a:off x="-385334" y="-81534"/>
            <a:ext cx="6939147" cy="600236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E424C56-B2EF-5AC0-63B2-79838D449F6D}"/>
              </a:ext>
            </a:extLst>
          </p:cNvPr>
          <p:cNvSpPr txBox="1"/>
          <p:nvPr/>
        </p:nvSpPr>
        <p:spPr>
          <a:xfrm>
            <a:off x="6420173" y="2453821"/>
            <a:ext cx="465867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Raspberry Pi PICO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Raspberry Pi PICO 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W</a:t>
            </a:r>
            <a:endParaRPr lang="es-MX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Raspberry Pi PICO  </a:t>
            </a:r>
            <a:r>
              <a:rPr lang="es-MX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s-MX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s-MX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28A7F12A-4146-F257-169F-F29479600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5518"/>
          <a:stretch/>
        </p:blipFill>
        <p:spPr>
          <a:xfrm>
            <a:off x="6096000" y="1033949"/>
            <a:ext cx="5364532" cy="10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7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C7237A1-4AD5-E5F3-033F-C07B23257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4" y="1300693"/>
            <a:ext cx="10842171" cy="425661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034A11A-EE6D-7127-F47C-80F31934C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9182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Supply schematic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10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F8BE3F-481C-A732-569A-81663095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27" y="121920"/>
            <a:ext cx="10665347" cy="6093309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3C5CCE6-B155-BCEA-CF81-E58FF87A9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474" y="5410517"/>
            <a:ext cx="10515600" cy="1325563"/>
          </a:xfrm>
          <a:ln w="12700">
            <a:miter lim="400000"/>
          </a:ln>
        </p:spPr>
        <p:txBody>
          <a:bodyPr lIns="0" tIns="0" rIns="0" bIns="0">
            <a:noAutofit/>
          </a:bodyPr>
          <a:lstStyle/>
          <a:p>
            <a:pPr defTabSz="609600">
              <a:spcBef>
                <a:spcPts val="0"/>
              </a:spcBef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HMI +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uC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sym typeface="Helvetica"/>
              </a:rPr>
              <a:t> schematic</a:t>
            </a:r>
            <a:endParaRPr lang="es-MX" sz="4000" dirty="0">
              <a:latin typeface="Arial" panose="020B0604020202020204" pitchFamily="34" charset="0"/>
              <a:cs typeface="Arial" panose="020B0604020202020204" pitchFamily="34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82047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C74C229-54DB-E4D2-7DEB-9196C213B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45" y="476823"/>
            <a:ext cx="9327886" cy="5904353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EC7AC64-AD83-21BE-2B0C-D5A7843EB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887" y="233680"/>
            <a:ext cx="10515600" cy="1325563"/>
          </a:xfrm>
          <a:ln w="12700">
            <a:miter lim="400000"/>
          </a:ln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IF schematic</a:t>
            </a:r>
            <a:endParaRPr lang="es-MX" kern="12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576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34B9595-59C2-45E2-E7BF-50C3CB462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77"/>
          <a:stretch/>
        </p:blipFill>
        <p:spPr>
          <a:xfrm>
            <a:off x="3519128" y="90022"/>
            <a:ext cx="5153744" cy="619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11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CC317D6-C658-F3EF-525C-B2CBC401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575" y="95794"/>
            <a:ext cx="5010849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90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090DF36-B5E7-9A89-22B4-52EFBF73A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73" y="1062267"/>
            <a:ext cx="11752053" cy="473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256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FB392D2-3127-08EE-0727-62241B488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54" y="93365"/>
            <a:ext cx="9653292" cy="627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858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64AA381-70FD-7E87-2ABA-97FCEE9695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56" b="7638"/>
          <a:stretch/>
        </p:blipFill>
        <p:spPr>
          <a:xfrm>
            <a:off x="1246111" y="490225"/>
            <a:ext cx="9699777" cy="587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41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599BED9-36B5-583E-85FC-6D352B5CB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28" b="12881"/>
          <a:stretch/>
        </p:blipFill>
        <p:spPr>
          <a:xfrm>
            <a:off x="1202211" y="318593"/>
            <a:ext cx="9787578" cy="589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26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07EE86A-908B-1EDA-342D-E1CF7E887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13" y="292247"/>
            <a:ext cx="8139773" cy="6108649"/>
          </a:xfrm>
        </p:spPr>
      </p:pic>
    </p:spTree>
    <p:extLst>
      <p:ext uri="{BB962C8B-B14F-4D97-AF65-F5344CB8AC3E}">
        <p14:creationId xmlns:p14="http://schemas.microsoft.com/office/powerpoint/2010/main" val="1531812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BBAC4E-A238-4E0F-2EAD-F3234B248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4351128"/>
            <a:ext cx="10744200" cy="1190292"/>
          </a:xfrm>
        </p:spPr>
        <p:txBody>
          <a:bodyPr>
            <a:normAutofit/>
          </a:bodyPr>
          <a:lstStyle/>
          <a:p>
            <a:r>
              <a:rPr lang="es-MX" sz="3600" dirty="0">
                <a:latin typeface="Arial" panose="020B0604020202020204" pitchFamily="34" charset="0"/>
                <a:cs typeface="Arial" panose="020B0604020202020204" pitchFamily="34" charset="0"/>
              </a:rPr>
              <a:t>https://raspberrypi.github.io/pico-sdk-doxygen/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2823A02-4583-5BB8-9616-5DD20F3F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8871" y="1885533"/>
            <a:ext cx="8854257" cy="233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45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66391DA3-15CF-A584-5F21-558757BA4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08" y="451745"/>
            <a:ext cx="7934384" cy="59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5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06BE863-49C3-B097-9E09-2BA8E502CD99}"/>
              </a:ext>
            </a:extLst>
          </p:cNvPr>
          <p:cNvSpPr txBox="1">
            <a:spLocks/>
          </p:cNvSpPr>
          <p:nvPr/>
        </p:nvSpPr>
        <p:spPr>
          <a:xfrm>
            <a:off x="3595571" y="2766218"/>
            <a:ext cx="50008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Aplicacion/Codigo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51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C12089C-2FDC-DEA6-57E7-0845BEBB2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57" y="1091679"/>
            <a:ext cx="9993086" cy="5245493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7EDD09B-14D4-43AE-8C65-8914D3842069}"/>
              </a:ext>
            </a:extLst>
          </p:cNvPr>
          <p:cNvSpPr/>
          <p:nvPr/>
        </p:nvSpPr>
        <p:spPr>
          <a:xfrm>
            <a:off x="1875453" y="2360645"/>
            <a:ext cx="1007706" cy="11476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DA2D6D02-47A4-075A-000C-55DD8CD00121}"/>
              </a:ext>
            </a:extLst>
          </p:cNvPr>
          <p:cNvSpPr/>
          <p:nvPr/>
        </p:nvSpPr>
        <p:spPr>
          <a:xfrm rot="16200000">
            <a:off x="8210939" y="4605891"/>
            <a:ext cx="933061" cy="513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A2FE1244-D317-8903-4507-AC9B02BBDB1E}"/>
              </a:ext>
            </a:extLst>
          </p:cNvPr>
          <p:cNvSpPr/>
          <p:nvPr/>
        </p:nvSpPr>
        <p:spPr>
          <a:xfrm rot="5400000">
            <a:off x="8210939" y="3172408"/>
            <a:ext cx="933061" cy="513184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F8DD4A97-FFF2-68AF-BB90-5044AE974B22}"/>
              </a:ext>
            </a:extLst>
          </p:cNvPr>
          <p:cNvSpPr/>
          <p:nvPr/>
        </p:nvSpPr>
        <p:spPr>
          <a:xfrm rot="5400000">
            <a:off x="2964023" y="3120699"/>
            <a:ext cx="933061" cy="513184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3EDC4CD9-ACF3-3B24-ADBF-070044E5C836}"/>
              </a:ext>
            </a:extLst>
          </p:cNvPr>
          <p:cNvSpPr/>
          <p:nvPr/>
        </p:nvSpPr>
        <p:spPr>
          <a:xfrm rot="16200000">
            <a:off x="3267272" y="4605891"/>
            <a:ext cx="933061" cy="513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7B3A550F-22F2-821D-3FE4-08383F838612}"/>
              </a:ext>
            </a:extLst>
          </p:cNvPr>
          <p:cNvSpPr/>
          <p:nvPr/>
        </p:nvSpPr>
        <p:spPr>
          <a:xfrm rot="5400000">
            <a:off x="3451356" y="2179602"/>
            <a:ext cx="256593" cy="308300"/>
          </a:xfrm>
          <a:prstGeom prst="leftBrac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00F7FCD-24CF-90BB-1A2A-75F107622C83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425502" y="2462049"/>
            <a:ext cx="5052" cy="4487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AF1C8F6F-44F3-1F91-D518-9CD1190FABF8}"/>
              </a:ext>
            </a:extLst>
          </p:cNvPr>
          <p:cNvCxnSpPr>
            <a:stCxn id="10" idx="3"/>
          </p:cNvCxnSpPr>
          <p:nvPr/>
        </p:nvCxnSpPr>
        <p:spPr>
          <a:xfrm flipH="1" flipV="1">
            <a:off x="3733802" y="2462049"/>
            <a:ext cx="1" cy="193390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9A905A2-B439-6F14-BF7B-A70B90729A7E}"/>
              </a:ext>
            </a:extLst>
          </p:cNvPr>
          <p:cNvCxnSpPr>
            <a:endCxn id="7" idx="3"/>
          </p:cNvCxnSpPr>
          <p:nvPr/>
        </p:nvCxnSpPr>
        <p:spPr>
          <a:xfrm>
            <a:off x="8677469" y="3895531"/>
            <a:ext cx="1" cy="50042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EF35A9-2ADA-A1C3-B079-CDEE30F9EFD2}"/>
              </a:ext>
            </a:extLst>
          </p:cNvPr>
          <p:cNvSpPr txBox="1"/>
          <p:nvPr/>
        </p:nvSpPr>
        <p:spPr>
          <a:xfrm>
            <a:off x="1099457" y="249806"/>
            <a:ext cx="643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 Parallel interface	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PIO Parallel interface			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HMI OFF</a:t>
            </a:r>
            <a:endParaRPr lang="es-MX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980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63787A8-8E8D-28FD-6188-F14C70502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638" y="1258237"/>
            <a:ext cx="9714723" cy="5088989"/>
          </a:xfrm>
          <a:prstGeom prst="rect">
            <a:avLst/>
          </a:prstGeom>
        </p:spPr>
      </p:pic>
      <p:sp>
        <p:nvSpPr>
          <p:cNvPr id="6" name="Signo de multiplicación 5">
            <a:extLst>
              <a:ext uri="{FF2B5EF4-FFF2-40B4-BE49-F238E27FC236}">
                <a16:creationId xmlns:a16="http://schemas.microsoft.com/office/drawing/2014/main" id="{40432982-04AA-60D0-4160-9DF72EE40727}"/>
              </a:ext>
            </a:extLst>
          </p:cNvPr>
          <p:cNvSpPr/>
          <p:nvPr/>
        </p:nvSpPr>
        <p:spPr>
          <a:xfrm>
            <a:off x="2295331" y="2873829"/>
            <a:ext cx="923730" cy="8304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Signo de multiplicación 6">
            <a:extLst>
              <a:ext uri="{FF2B5EF4-FFF2-40B4-BE49-F238E27FC236}">
                <a16:creationId xmlns:a16="http://schemas.microsoft.com/office/drawing/2014/main" id="{FE51843B-1C54-5A3D-58FA-5A52DF155CAF}"/>
              </a:ext>
            </a:extLst>
          </p:cNvPr>
          <p:cNvSpPr/>
          <p:nvPr/>
        </p:nvSpPr>
        <p:spPr>
          <a:xfrm>
            <a:off x="6926425" y="2850502"/>
            <a:ext cx="923730" cy="8304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1C91A8-C3A7-1CEE-3F02-03BD0C769F76}"/>
              </a:ext>
            </a:extLst>
          </p:cNvPr>
          <p:cNvSpPr txBox="1"/>
          <p:nvPr/>
        </p:nvSpPr>
        <p:spPr>
          <a:xfrm>
            <a:off x="1099457" y="317241"/>
            <a:ext cx="643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 Parallel interface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</a:p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PIO Parallel interface			</a:t>
            </a: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HMI ON</a:t>
            </a:r>
            <a:endParaRPr lang="es-MX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16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C839C4D-ED8A-9968-342D-6CEAAA2FCB0C}"/>
              </a:ext>
            </a:extLst>
          </p:cNvPr>
          <p:cNvSpPr txBox="1">
            <a:spLocks/>
          </p:cNvSpPr>
          <p:nvPr/>
        </p:nvSpPr>
        <p:spPr>
          <a:xfrm>
            <a:off x="609599" y="361591"/>
            <a:ext cx="10972801" cy="883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rtlCol="0" anchor="ctr">
            <a:noAutofit/>
          </a:bodyPr>
          <a:lstStyle>
            <a:lvl1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bg1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1" i="0" u="none" strike="noStrike" cap="none" spc="0" baseline="0">
                <a:solidFill>
                  <a:srgbClr val="53535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rtl="0"/>
            <a:r>
              <a:rPr lang="en-US" b="1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Otras aplicaciones</a:t>
            </a:r>
            <a:endParaRPr lang="es-MX" b="1" kern="12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587E2A6D-CF78-53DE-94AB-33BDEDF693C8}"/>
              </a:ext>
            </a:extLst>
          </p:cNvPr>
          <p:cNvSpPr txBox="1">
            <a:spLocks/>
          </p:cNvSpPr>
          <p:nvPr/>
        </p:nvSpPr>
        <p:spPr>
          <a:xfrm>
            <a:off x="759823" y="1523999"/>
            <a:ext cx="10972801" cy="4724402"/>
          </a:xfrm>
          <a:prstGeom prst="rect">
            <a:avLst/>
          </a:prstGeom>
        </p:spPr>
        <p:txBody>
          <a:bodyPr/>
          <a:lstStyle>
            <a:lvl1pPr marL="228600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594" marR="0" indent="-197644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199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557" marR="0" indent="-228600" algn="l" defTabSz="60960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b="1" kern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de pantallas (HDMI, VGA, I2C, SPI, etc…)</a:t>
            </a:r>
          </a:p>
          <a:p>
            <a:r>
              <a:rPr lang="en-US" b="1" kern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de camaras</a:t>
            </a:r>
          </a:p>
          <a:p>
            <a:r>
              <a:rPr lang="en-US" b="1" kern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Ejemplos Github</a:t>
            </a:r>
          </a:p>
        </p:txBody>
      </p:sp>
    </p:spTree>
    <p:extLst>
      <p:ext uri="{BB962C8B-B14F-4D97-AF65-F5344CB8AC3E}">
        <p14:creationId xmlns:p14="http://schemas.microsoft.com/office/powerpoint/2010/main" val="163409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F77EB98B-2A04-E04F-D02F-D594CC7218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2"/>
          <a:stretch/>
        </p:blipFill>
        <p:spPr>
          <a:xfrm>
            <a:off x="2591518" y="1324947"/>
            <a:ext cx="7008964" cy="43934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4ABCBA3-8A95-1634-1C5D-637682F38860}"/>
              </a:ext>
            </a:extLst>
          </p:cNvPr>
          <p:cNvSpPr txBox="1"/>
          <p:nvPr/>
        </p:nvSpPr>
        <p:spPr>
          <a:xfrm>
            <a:off x="2591517" y="5718372"/>
            <a:ext cx="70089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https://github.com/Wren6991/PicoDVI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FF7820A-49A8-C906-3FE0-FB90BA54B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32" y="107514"/>
            <a:ext cx="10515600" cy="1325563"/>
          </a:xfrm>
          <a:ln w="12700">
            <a:miter lim="400000"/>
          </a:ln>
        </p:spPr>
        <p:txBody>
          <a:bodyPr vert="horz" lIns="0" tIns="0" rIns="0" bIns="0" rtlCol="0" anchor="ctr">
            <a:noAutofit/>
          </a:bodyPr>
          <a:lstStyle/>
          <a:p>
            <a:pPr defTabSz="609600">
              <a:spcBef>
                <a:spcPts val="0"/>
              </a:spcBef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Pico DVI</a:t>
            </a:r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58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1981CC1-D28B-D7CA-76FA-69FE69A5BA2B}"/>
              </a:ext>
            </a:extLst>
          </p:cNvPr>
          <p:cNvSpPr txBox="1"/>
          <p:nvPr/>
        </p:nvSpPr>
        <p:spPr>
          <a:xfrm>
            <a:off x="3998396" y="5325200"/>
            <a:ext cx="1063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https://github.com/Wren6991/PicoDVI</a:t>
            </a:r>
          </a:p>
        </p:txBody>
      </p:sp>
      <p:pic>
        <p:nvPicPr>
          <p:cNvPr id="5" name="Imagen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D113624C-B22F-85DC-C2A7-3A3CCDC1C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96" y="106362"/>
            <a:ext cx="4195207" cy="52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6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AE3FB62-02BF-9F98-6CD5-31D4E94D140E}"/>
              </a:ext>
            </a:extLst>
          </p:cNvPr>
          <p:cNvSpPr txBox="1"/>
          <p:nvPr/>
        </p:nvSpPr>
        <p:spPr>
          <a:xfrm>
            <a:off x="969213" y="5445921"/>
            <a:ext cx="1063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https://github.com/Wren6991/PicoDVI</a:t>
            </a:r>
          </a:p>
        </p:txBody>
      </p:sp>
      <p:pic>
        <p:nvPicPr>
          <p:cNvPr id="5" name="Imagen 4" descr="Texto, Pizarra&#10;&#10;Descripción generada automáticamente">
            <a:extLst>
              <a:ext uri="{FF2B5EF4-FFF2-40B4-BE49-F238E27FC236}">
                <a16:creationId xmlns:a16="http://schemas.microsoft.com/office/drawing/2014/main" id="{BE927EA6-F3AF-04C3-53B1-04C376A32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8" y="189724"/>
            <a:ext cx="9908942" cy="513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2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1EDBEFE-6DE1-0223-7457-9D574D27A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22" y="73405"/>
            <a:ext cx="10036756" cy="630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02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7D56B-D016-6645-0200-969CA5A6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Micropython “Hello World”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C2EF51-E09C-B9EA-AF5B-79C7614B0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02025"/>
            <a:ext cx="6931769" cy="309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53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67074-814F-58CB-5A2A-140D031E0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71" y="175461"/>
            <a:ext cx="10515600" cy="1325563"/>
          </a:xfrm>
        </p:spPr>
        <p:txBody>
          <a:bodyPr/>
          <a:lstStyle/>
          <a:p>
            <a:r>
              <a:rPr lang="en-US" dirty="0"/>
              <a:t>C++ RPI PICO SDK “Hello World”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80BFB8-BF7B-A1B6-22B0-1D33D91D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385" y="1098514"/>
            <a:ext cx="4381229" cy="5181516"/>
          </a:xfrm>
          <a:prstGeom prst="rect">
            <a:avLst/>
          </a:prstGeom>
        </p:spPr>
      </p:pic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53B825E-EBDE-4FC6-06D5-4BAE862368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1" b="13025"/>
          <a:stretch/>
        </p:blipFill>
        <p:spPr>
          <a:xfrm>
            <a:off x="-126174" y="2324678"/>
            <a:ext cx="4031559" cy="3955352"/>
          </a:xfrm>
          <a:prstGeom prst="rect">
            <a:avLst/>
          </a:prstGeom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F552BB9-63BF-C31F-C738-202DD206D0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1" b="13025"/>
          <a:stretch/>
        </p:blipFill>
        <p:spPr>
          <a:xfrm>
            <a:off x="8286614" y="577970"/>
            <a:ext cx="4746409" cy="465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9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Intel2020">
      <a:dk1>
        <a:srgbClr val="000000"/>
      </a:dk1>
      <a:lt1>
        <a:srgbClr val="FFFFFF"/>
      </a:lt1>
      <a:dk2>
        <a:srgbClr val="004A86"/>
      </a:dk2>
      <a:lt2>
        <a:srgbClr val="525252"/>
      </a:lt2>
      <a:accent1>
        <a:srgbClr val="0068B5"/>
      </a:accent1>
      <a:accent2>
        <a:srgbClr val="00C7FD"/>
      </a:accent2>
      <a:accent3>
        <a:srgbClr val="F6CB4B"/>
      </a:accent3>
      <a:accent4>
        <a:srgbClr val="D96930"/>
      </a:accent4>
      <a:accent5>
        <a:srgbClr val="8F5DA2"/>
      </a:accent5>
      <a:accent6>
        <a:srgbClr val="8BAE46"/>
      </a:accent6>
      <a:hlink>
        <a:srgbClr val="0068B5"/>
      </a:hlink>
      <a:folHlink>
        <a:srgbClr val="0068B5"/>
      </a:folHlink>
    </a:clrScheme>
    <a:fontScheme name="Custom 11">
      <a:majorFont>
        <a:latin typeface="Intel Clear Light"/>
        <a:ea typeface="Helvetica Neue"/>
        <a:cs typeface="Helvetica Neue"/>
      </a:majorFont>
      <a:minorFont>
        <a:latin typeface="Intel Clear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0" tIns="0" rIns="0" bIns="0" numCol="1" spcCol="38100" rtlCol="0" anchor="t" anchorCtr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cap="none" spc="0" normalizeH="0" baseline="0" dirty="0" err="1" smtClean="0">
            <a:ln>
              <a:noFill/>
            </a:ln>
            <a:solidFill>
              <a:schemeClr val="tx2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22_BasicWhite">
  <a:themeElements>
    <a:clrScheme name="Intel2020">
      <a:dk1>
        <a:srgbClr val="000000"/>
      </a:dk1>
      <a:lt1>
        <a:srgbClr val="FFFFFF"/>
      </a:lt1>
      <a:dk2>
        <a:srgbClr val="004A86"/>
      </a:dk2>
      <a:lt2>
        <a:srgbClr val="525252"/>
      </a:lt2>
      <a:accent1>
        <a:srgbClr val="0068B5"/>
      </a:accent1>
      <a:accent2>
        <a:srgbClr val="00C7FD"/>
      </a:accent2>
      <a:accent3>
        <a:srgbClr val="F6CB4B"/>
      </a:accent3>
      <a:accent4>
        <a:srgbClr val="D96930"/>
      </a:accent4>
      <a:accent5>
        <a:srgbClr val="8F5DA2"/>
      </a:accent5>
      <a:accent6>
        <a:srgbClr val="8BAE46"/>
      </a:accent6>
      <a:hlink>
        <a:srgbClr val="0068B5"/>
      </a:hlink>
      <a:folHlink>
        <a:srgbClr val="0068B5"/>
      </a:folHlink>
    </a:clrScheme>
    <a:fontScheme name="Custom 11">
      <a:majorFont>
        <a:latin typeface="Intel Clear Light"/>
        <a:ea typeface="Helvetica Neue"/>
        <a:cs typeface="Helvetica Neue"/>
      </a:majorFont>
      <a:minorFont>
        <a:latin typeface="Intel Clear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0" tIns="0" rIns="0" bIns="0" numCol="1" spcCol="38100" rtlCol="0" anchor="t" anchorCtr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cap="none" spc="0" normalizeH="0" baseline="0" dirty="0" err="1" smtClean="0">
            <a:ln>
              <a:noFill/>
            </a:ln>
            <a:solidFill>
              <a:schemeClr val="tx2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10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11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12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13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14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15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16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17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18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19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2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20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21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22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23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24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25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26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27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28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29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3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30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31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32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33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34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35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36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37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38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39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4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40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41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42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43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44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45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46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47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48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49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5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50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51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52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53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54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55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56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57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58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59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6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60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61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62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63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7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8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ppt/theme/themeOverride9.xml><?xml version="1.0" encoding="utf-8"?>
<a:themeOverride xmlns:a="http://schemas.openxmlformats.org/drawingml/2006/main">
  <a:clrScheme name="Intel2020">
    <a:dk1>
      <a:srgbClr val="000000"/>
    </a:dk1>
    <a:lt1>
      <a:srgbClr val="FFFFFF"/>
    </a:lt1>
    <a:dk2>
      <a:srgbClr val="004A86"/>
    </a:dk2>
    <a:lt2>
      <a:srgbClr val="525252"/>
    </a:lt2>
    <a:accent1>
      <a:srgbClr val="0068B5"/>
    </a:accent1>
    <a:accent2>
      <a:srgbClr val="00C7FD"/>
    </a:accent2>
    <a:accent3>
      <a:srgbClr val="F6CB4B"/>
    </a:accent3>
    <a:accent4>
      <a:srgbClr val="D96930"/>
    </a:accent4>
    <a:accent5>
      <a:srgbClr val="8F5DA2"/>
    </a:accent5>
    <a:accent6>
      <a:srgbClr val="8BAE46"/>
    </a:accent6>
    <a:hlink>
      <a:srgbClr val="0068B5"/>
    </a:hlink>
    <a:folHlink>
      <a:srgbClr val="0068B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7104F28DF189746A298D29E47836CE1" ma:contentTypeVersion="13" ma:contentTypeDescription="Crear nuevo documento." ma:contentTypeScope="" ma:versionID="8d88d655e61252168db235ebf99a8aa7">
  <xsd:schema xmlns:xsd="http://www.w3.org/2001/XMLSchema" xmlns:xs="http://www.w3.org/2001/XMLSchema" xmlns:p="http://schemas.microsoft.com/office/2006/metadata/properties" xmlns:ns3="0787db51-560b-478b-890d-de6f46b083a9" xmlns:ns4="e7471431-fc5d-4070-8586-c8614dbf3ad7" targetNamespace="http://schemas.microsoft.com/office/2006/metadata/properties" ma:root="true" ma:fieldsID="7a523df0353f860029f13a4702c42bdd" ns3:_="" ns4:_="">
    <xsd:import namespace="0787db51-560b-478b-890d-de6f46b083a9"/>
    <xsd:import namespace="e7471431-fc5d-4070-8586-c8614dbf3ad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87db51-560b-478b-890d-de6f46b083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471431-fc5d-4070-8586-c8614dbf3ad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56A12A-C667-4C6E-AF60-789D113929A4}">
  <ds:schemaRefs>
    <ds:schemaRef ds:uri="http://schemas.microsoft.com/office/2006/documentManagement/types"/>
    <ds:schemaRef ds:uri="0787db51-560b-478b-890d-de6f46b083a9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e7471431-fc5d-4070-8586-c8614dbf3ad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63A76E1-46FF-4453-8728-496096C69E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87db51-560b-478b-890d-de6f46b083a9"/>
    <ds:schemaRef ds:uri="e7471431-fc5d-4070-8586-c8614dbf3a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B342E8B-73A2-4B00-BACA-7C994B67F7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1641</TotalTime>
  <Words>989</Words>
  <Application>Microsoft Office PowerPoint</Application>
  <PresentationFormat>Panorámica</PresentationFormat>
  <Paragraphs>137</Paragraphs>
  <Slides>79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79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Helvetica</vt:lpstr>
      <vt:lpstr>Helvetica Neue Medium</vt:lpstr>
      <vt:lpstr>Intel Clear</vt:lpstr>
      <vt:lpstr>Intel Clear Light</vt:lpstr>
      <vt:lpstr>Wingdings</vt:lpstr>
      <vt:lpstr>Tema de Office</vt:lpstr>
      <vt:lpstr>21_BasicWhite</vt:lpstr>
      <vt:lpstr>22_BasicWhite</vt:lpstr>
      <vt:lpstr>DISEÑO DE PERIFÉRICOS EN  EL SUBSISTEMA PIO DE RP2040  PARA APLICACIONES DE ALTA CONCURRENCIA.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Micropython “Hello World”</vt:lpstr>
      <vt:lpstr>C++ RPI PICO SDK “Hello World”</vt:lpstr>
      <vt:lpstr>    Reference: https://youtu.be/B5rQSoOmR5w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Nota!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Subsistema PIO (Programmable Input/Output)</vt:lpstr>
      <vt:lpstr>Presentación de PowerPoint</vt:lpstr>
      <vt:lpstr>Presentación de PowerPoint</vt:lpstr>
      <vt:lpstr>PIO ASM</vt:lpstr>
      <vt:lpstr>PIO Micropython</vt:lpstr>
      <vt:lpstr>PIO with PIO C++ SDK</vt:lpstr>
      <vt:lpstr>PIO C++: Assembler</vt:lpstr>
      <vt:lpstr>PIO C++: C-SDK Helper functions</vt:lpstr>
      <vt:lpstr>Presentación de PowerPoint</vt:lpstr>
      <vt:lpstr>Presentación de PowerPoint</vt:lpstr>
      <vt:lpstr>Presentación de PowerPoint</vt:lpstr>
      <vt:lpstr>Propuesta de diseño:  Generador de funciones arbitrarias     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PIO + DMA</vt:lpstr>
      <vt:lpstr>Presentación de PowerPoint</vt:lpstr>
      <vt:lpstr>Presentación de PowerPoint</vt:lpstr>
      <vt:lpstr>Presentación de PowerPoint</vt:lpstr>
      <vt:lpstr>Test board: DAC de interfaz paralela </vt:lpstr>
      <vt:lpstr>Diagrama de bloques HW</vt:lpstr>
      <vt:lpstr>Presentación de PowerPoint</vt:lpstr>
      <vt:lpstr>Presentación de PowerPoint</vt:lpstr>
      <vt:lpstr>Esquematico HW</vt:lpstr>
      <vt:lpstr>Supply schematic</vt:lpstr>
      <vt:lpstr>HMI + uC schematic</vt:lpstr>
      <vt:lpstr>IF schematic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Pico DVI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 periféricos en el subsistema PIO de RP2040 para aplicaciones de alta concurrencia.</dc:title>
  <dc:creator>JOSE MIGUEL ESTRADA AGUIRRE</dc:creator>
  <cp:lastModifiedBy>JOSE MIGUEL ESTRADA AGUIRRE</cp:lastModifiedBy>
  <cp:revision>10</cp:revision>
  <dcterms:created xsi:type="dcterms:W3CDTF">2022-09-19T20:32:20Z</dcterms:created>
  <dcterms:modified xsi:type="dcterms:W3CDTF">2022-11-03T06:40:03Z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0x01010047104F28DF189746A298D29E47836CE1</vt:lpwstr>
  </property>
</Properties>
</file>